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1" cy="496888"/>
          </a:xfrm>
          <a:prstGeom prst="rect">
            <a:avLst/>
          </a:prstGeom>
        </p:spPr>
        <p:txBody>
          <a:bodyPr vert="horz" lIns="91459" tIns="45730" rIns="91459" bIns="4573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7" y="0"/>
            <a:ext cx="2946401" cy="496888"/>
          </a:xfrm>
          <a:prstGeom prst="rect">
            <a:avLst/>
          </a:prstGeom>
        </p:spPr>
        <p:txBody>
          <a:bodyPr vert="horz" lIns="91459" tIns="45730" rIns="91459" bIns="45730" rtlCol="0"/>
          <a:lstStyle>
            <a:lvl1pPr algn="r">
              <a:defRPr sz="1200"/>
            </a:lvl1pPr>
          </a:lstStyle>
          <a:p>
            <a:fld id="{B64437AE-F838-4F47-803C-D42A8ADDBA1D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9" tIns="45730" rIns="91459" bIns="4573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59" tIns="45730" rIns="91459" bIns="4573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1" cy="496887"/>
          </a:xfrm>
          <a:prstGeom prst="rect">
            <a:avLst/>
          </a:prstGeom>
        </p:spPr>
        <p:txBody>
          <a:bodyPr vert="horz" lIns="91459" tIns="45730" rIns="91459" bIns="4573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7" y="9428165"/>
            <a:ext cx="2946401" cy="496887"/>
          </a:xfrm>
          <a:prstGeom prst="rect">
            <a:avLst/>
          </a:prstGeom>
        </p:spPr>
        <p:txBody>
          <a:bodyPr vert="horz" lIns="91459" tIns="45730" rIns="91459" bIns="45730" rtlCol="0" anchor="b"/>
          <a:lstStyle>
            <a:lvl1pPr algn="r">
              <a:defRPr sz="1200"/>
            </a:lvl1pPr>
          </a:lstStyle>
          <a:p>
            <a:fld id="{2C235E51-CF31-43C5-A2BA-0E828D1F18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0412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981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0327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8571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4328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6462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718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2525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089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6635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8250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798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E52A3-FAAD-4BBC-9CED-DCCC00396D8C}" type="datetimeFigureOut">
              <a:rPr lang="fr-CH" smtClean="0"/>
              <a:t>15.01.2019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A42F-E733-4212-8841-9454146C502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757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8" name="Connecteur droit 227"/>
          <p:cNvCxnSpPr/>
          <p:nvPr/>
        </p:nvCxnSpPr>
        <p:spPr>
          <a:xfrm flipV="1">
            <a:off x="3239852" y="656692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flipV="1">
            <a:off x="5976156" y="656692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cteur droit 233"/>
          <p:cNvCxnSpPr/>
          <p:nvPr/>
        </p:nvCxnSpPr>
        <p:spPr>
          <a:xfrm>
            <a:off x="5148127" y="656692"/>
            <a:ext cx="8280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cteur droit 235"/>
          <p:cNvCxnSpPr/>
          <p:nvPr/>
        </p:nvCxnSpPr>
        <p:spPr>
          <a:xfrm>
            <a:off x="3239852" y="656692"/>
            <a:ext cx="8281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>
            <a:off x="1007604" y="1844824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3887924" y="1844824"/>
            <a:ext cx="0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5328084" y="1844824"/>
            <a:ext cx="0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6768244" y="1844824"/>
            <a:ext cx="0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>
            <a:off x="1007605" y="1844824"/>
            <a:ext cx="57606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 flipV="1">
            <a:off x="2447764" y="1844824"/>
            <a:ext cx="0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eur droit 182"/>
          <p:cNvCxnSpPr/>
          <p:nvPr/>
        </p:nvCxnSpPr>
        <p:spPr>
          <a:xfrm flipH="1" flipV="1">
            <a:off x="3893072" y="3030930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/>
          <p:nvPr/>
        </p:nvCxnSpPr>
        <p:spPr>
          <a:xfrm flipH="1">
            <a:off x="247936" y="3030930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/>
          <p:cNvCxnSpPr/>
          <p:nvPr/>
        </p:nvCxnSpPr>
        <p:spPr>
          <a:xfrm flipH="1">
            <a:off x="2077785" y="3031821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 flipH="1">
            <a:off x="5726224" y="3057794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eur droit 202"/>
          <p:cNvCxnSpPr/>
          <p:nvPr/>
        </p:nvCxnSpPr>
        <p:spPr>
          <a:xfrm flipH="1">
            <a:off x="7568247" y="3026878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 flipH="1">
            <a:off x="245169" y="3573741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 flipH="1">
            <a:off x="245169" y="4042339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/>
          <p:nvPr/>
        </p:nvCxnSpPr>
        <p:spPr>
          <a:xfrm flipH="1">
            <a:off x="245169" y="4578291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 flipH="1">
            <a:off x="245169" y="5085184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H="1">
            <a:off x="245169" y="5575773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>
            <a:off x="245169" y="3030930"/>
            <a:ext cx="0" cy="25448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/>
          <p:cNvCxnSpPr/>
          <p:nvPr/>
        </p:nvCxnSpPr>
        <p:spPr>
          <a:xfrm flipH="1">
            <a:off x="2077785" y="3571381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 flipH="1">
            <a:off x="2077785" y="4055469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163"/>
          <p:cNvCxnSpPr/>
          <p:nvPr/>
        </p:nvCxnSpPr>
        <p:spPr>
          <a:xfrm flipH="1">
            <a:off x="2077785" y="4574277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 flipH="1">
            <a:off x="3893072" y="4069519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169"/>
          <p:cNvCxnSpPr/>
          <p:nvPr/>
        </p:nvCxnSpPr>
        <p:spPr>
          <a:xfrm flipH="1">
            <a:off x="3893072" y="3571381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/>
        </p:nvCxnSpPr>
        <p:spPr>
          <a:xfrm>
            <a:off x="3893072" y="3035943"/>
            <a:ext cx="0" cy="1039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/>
          <p:cNvCxnSpPr/>
          <p:nvPr/>
        </p:nvCxnSpPr>
        <p:spPr>
          <a:xfrm flipH="1">
            <a:off x="5726225" y="3571381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188"/>
          <p:cNvCxnSpPr/>
          <p:nvPr/>
        </p:nvCxnSpPr>
        <p:spPr>
          <a:xfrm flipH="1">
            <a:off x="5726225" y="4069519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 flipH="1">
            <a:off x="5726225" y="4600250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droit 196"/>
          <p:cNvCxnSpPr/>
          <p:nvPr/>
        </p:nvCxnSpPr>
        <p:spPr>
          <a:xfrm flipH="1">
            <a:off x="5726225" y="5060045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cteur droit 203"/>
          <p:cNvCxnSpPr/>
          <p:nvPr/>
        </p:nvCxnSpPr>
        <p:spPr>
          <a:xfrm flipH="1">
            <a:off x="7565480" y="3569689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/>
          <p:cNvCxnSpPr/>
          <p:nvPr/>
        </p:nvCxnSpPr>
        <p:spPr>
          <a:xfrm flipH="1">
            <a:off x="7565480" y="4038287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206"/>
          <p:cNvCxnSpPr/>
          <p:nvPr/>
        </p:nvCxnSpPr>
        <p:spPr>
          <a:xfrm flipH="1">
            <a:off x="7565480" y="6100750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/>
          <p:cNvCxnSpPr/>
          <p:nvPr/>
        </p:nvCxnSpPr>
        <p:spPr>
          <a:xfrm flipH="1">
            <a:off x="7565480" y="5571721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cteur droit 208"/>
          <p:cNvCxnSpPr/>
          <p:nvPr/>
        </p:nvCxnSpPr>
        <p:spPr>
          <a:xfrm flipH="1" flipV="1">
            <a:off x="7565480" y="5060044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eur droit 217"/>
          <p:cNvCxnSpPr/>
          <p:nvPr/>
        </p:nvCxnSpPr>
        <p:spPr>
          <a:xfrm flipH="1">
            <a:off x="7565480" y="4556937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061736" y="1124745"/>
            <a:ext cx="1080120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SECRETAIRE GENERAL</a:t>
            </a:r>
          </a:p>
          <a:p>
            <a:pPr algn="ctr"/>
            <a:r>
              <a:rPr lang="fr-CH" sz="700" dirty="0" smtClean="0"/>
              <a:t>------------------------------</a:t>
            </a:r>
          </a:p>
          <a:p>
            <a:pPr algn="ctr"/>
            <a:r>
              <a:rPr lang="fr-CH" sz="700" dirty="0" smtClean="0"/>
              <a:t>SECRETAIRES GENERAUX ADJOINTS</a:t>
            </a:r>
          </a:p>
          <a:p>
            <a:pPr algn="ctr"/>
            <a:endParaRPr lang="fr-CH" sz="700" dirty="0"/>
          </a:p>
        </p:txBody>
      </p:sp>
      <p:sp>
        <p:nvSpPr>
          <p:cNvPr id="5" name="Rectangle 4"/>
          <p:cNvSpPr/>
          <p:nvPr/>
        </p:nvSpPr>
        <p:spPr>
          <a:xfrm>
            <a:off x="467544" y="1916830"/>
            <a:ext cx="1080120" cy="49809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FINANCES</a:t>
            </a:r>
          </a:p>
          <a:p>
            <a:pPr algn="ctr"/>
            <a:endParaRPr lang="fr-CH" sz="700" dirty="0"/>
          </a:p>
        </p:txBody>
      </p:sp>
      <p:sp>
        <p:nvSpPr>
          <p:cNvPr id="6" name="Rectangle 5"/>
          <p:cNvSpPr/>
          <p:nvPr/>
        </p:nvSpPr>
        <p:spPr>
          <a:xfrm>
            <a:off x="1907704" y="1916830"/>
            <a:ext cx="1080120" cy="50000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RESSOURCES HUMAINES</a:t>
            </a:r>
          </a:p>
          <a:p>
            <a:pPr algn="ctr"/>
            <a:endParaRPr lang="fr-CH" sz="700" dirty="0"/>
          </a:p>
        </p:txBody>
      </p:sp>
      <p:sp>
        <p:nvSpPr>
          <p:cNvPr id="7" name="Rectangle 6"/>
          <p:cNvSpPr/>
          <p:nvPr/>
        </p:nvSpPr>
        <p:spPr>
          <a:xfrm>
            <a:off x="3347864" y="1916829"/>
            <a:ext cx="1080120" cy="50861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CONTRÔLE INTERNE</a:t>
            </a:r>
          </a:p>
          <a:p>
            <a:pPr algn="ctr"/>
            <a:endParaRPr lang="fr-CH" sz="700" dirty="0"/>
          </a:p>
        </p:txBody>
      </p:sp>
      <p:sp>
        <p:nvSpPr>
          <p:cNvPr id="8" name="Rectangle 7"/>
          <p:cNvSpPr/>
          <p:nvPr/>
        </p:nvSpPr>
        <p:spPr>
          <a:xfrm>
            <a:off x="4788024" y="1916830"/>
            <a:ext cx="1080120" cy="51677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LOGISTIQUE</a:t>
            </a:r>
          </a:p>
          <a:p>
            <a:pPr algn="ctr"/>
            <a:endParaRPr lang="fr-CH" sz="700" dirty="0"/>
          </a:p>
        </p:txBody>
      </p:sp>
      <p:sp>
        <p:nvSpPr>
          <p:cNvPr id="9" name="Rectangle 8"/>
          <p:cNvSpPr/>
          <p:nvPr/>
        </p:nvSpPr>
        <p:spPr>
          <a:xfrm>
            <a:off x="6228184" y="1916828"/>
            <a:ext cx="1080120" cy="5167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ORGANISATION ET SECURITE DE L'INFORMATION</a:t>
            </a:r>
          </a:p>
          <a:p>
            <a:pPr algn="ctr"/>
            <a:endParaRPr lang="fr-CH" sz="700" dirty="0"/>
          </a:p>
        </p:txBody>
      </p:sp>
      <p:sp>
        <p:nvSpPr>
          <p:cNvPr id="11" name="Rectangle 10"/>
          <p:cNvSpPr/>
          <p:nvPr/>
        </p:nvSpPr>
        <p:spPr>
          <a:xfrm>
            <a:off x="395536" y="2780928"/>
            <a:ext cx="1080120" cy="500004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rgbClr val="FFFF99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CC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OFFICE CANTONAL DES TRANSPORTS</a:t>
            </a:r>
          </a:p>
          <a:p>
            <a:pPr algn="ctr"/>
            <a:endParaRPr lang="fr-CH" sz="700" dirty="0"/>
          </a:p>
        </p:txBody>
      </p:sp>
      <p:sp>
        <p:nvSpPr>
          <p:cNvPr id="12" name="Rectangle 11"/>
          <p:cNvSpPr/>
          <p:nvPr/>
        </p:nvSpPr>
        <p:spPr>
          <a:xfrm>
            <a:off x="2223289" y="2780928"/>
            <a:ext cx="1080120" cy="504056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rgbClr val="FFFF99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CC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OFFICE CANTONAL </a:t>
            </a:r>
          </a:p>
          <a:p>
            <a:pPr algn="ctr"/>
            <a:r>
              <a:rPr lang="fr-CH" sz="700" dirty="0" smtClean="0"/>
              <a:t>DU GENIE CIVIL</a:t>
            </a:r>
          </a:p>
          <a:p>
            <a:pPr algn="ctr"/>
            <a:endParaRPr lang="fr-CH" sz="700" dirty="0"/>
          </a:p>
        </p:txBody>
      </p:sp>
      <p:sp>
        <p:nvSpPr>
          <p:cNvPr id="13" name="Rectangle 12"/>
          <p:cNvSpPr/>
          <p:nvPr/>
        </p:nvSpPr>
        <p:spPr>
          <a:xfrm>
            <a:off x="4055234" y="2780928"/>
            <a:ext cx="1080120" cy="500004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rgbClr val="FFFF99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CC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OFFICE CANTONAL</a:t>
            </a:r>
          </a:p>
          <a:p>
            <a:pPr algn="ctr"/>
            <a:r>
              <a:rPr lang="fr-CH" sz="700" dirty="0" smtClean="0"/>
              <a:t>DES VEHICULES</a:t>
            </a:r>
          </a:p>
          <a:p>
            <a:pPr algn="ctr"/>
            <a:endParaRPr lang="fr-CH" sz="700" dirty="0"/>
          </a:p>
        </p:txBody>
      </p:sp>
      <p:sp>
        <p:nvSpPr>
          <p:cNvPr id="14" name="Rectangle 13"/>
          <p:cNvSpPr/>
          <p:nvPr/>
        </p:nvSpPr>
        <p:spPr>
          <a:xfrm>
            <a:off x="5885083" y="2780928"/>
            <a:ext cx="1080120" cy="504056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rgbClr val="FFFF99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CC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OFFICE CANTONAL</a:t>
            </a:r>
          </a:p>
          <a:p>
            <a:pPr algn="ctr"/>
            <a:r>
              <a:rPr lang="fr-CH" sz="700" dirty="0" smtClean="0"/>
              <a:t>DES SYSTEMES D'INFORMATION ET DU NUMERIQUE</a:t>
            </a:r>
          </a:p>
          <a:p>
            <a:pPr algn="ctr"/>
            <a:endParaRPr lang="fr-CH" sz="700" dirty="0"/>
          </a:p>
        </p:txBody>
      </p:sp>
      <p:sp>
        <p:nvSpPr>
          <p:cNvPr id="16" name="Rectangle 15"/>
          <p:cNvSpPr/>
          <p:nvPr/>
        </p:nvSpPr>
        <p:spPr>
          <a:xfrm>
            <a:off x="7714932" y="2784980"/>
            <a:ext cx="1080120" cy="500004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rgbClr val="FFFF99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>
            <a:solidFill>
              <a:srgbClr val="FFCC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OFFICE  CANTONAL</a:t>
            </a:r>
          </a:p>
          <a:p>
            <a:pPr algn="ctr"/>
            <a:r>
              <a:rPr lang="fr-CH" sz="700" dirty="0" smtClean="0"/>
              <a:t>DES BATIMENTS</a:t>
            </a:r>
          </a:p>
          <a:p>
            <a:pPr algn="ctr"/>
            <a:endParaRPr lang="fr-CH" sz="700" dirty="0"/>
          </a:p>
        </p:txBody>
      </p:sp>
      <p:sp>
        <p:nvSpPr>
          <p:cNvPr id="17" name="Rectangle 16"/>
          <p:cNvSpPr/>
          <p:nvPr/>
        </p:nvSpPr>
        <p:spPr>
          <a:xfrm>
            <a:off x="4068007" y="404664"/>
            <a:ext cx="1080120" cy="504056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35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</a:gra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CONSEILLER D'ETAT</a:t>
            </a:r>
            <a:endParaRPr lang="fr-CH" sz="700" dirty="0"/>
          </a:p>
        </p:txBody>
      </p:sp>
      <p:sp>
        <p:nvSpPr>
          <p:cNvPr id="31" name="Rectangle 30"/>
          <p:cNvSpPr/>
          <p:nvPr/>
        </p:nvSpPr>
        <p:spPr>
          <a:xfrm>
            <a:off x="395536" y="3355357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transports collectifs</a:t>
            </a:r>
          </a:p>
          <a:p>
            <a:pPr algn="ctr"/>
            <a:endParaRPr lang="fr-CH" sz="700" dirty="0"/>
          </a:p>
        </p:txBody>
      </p:sp>
      <p:sp>
        <p:nvSpPr>
          <p:cNvPr id="32" name="Rectangle 31"/>
          <p:cNvSpPr/>
          <p:nvPr/>
        </p:nvSpPr>
        <p:spPr>
          <a:xfrm>
            <a:off x="395536" y="3853495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régionale</a:t>
            </a:r>
            <a:br>
              <a:rPr lang="fr-CH" sz="700" dirty="0" smtClean="0"/>
            </a:br>
            <a:r>
              <a:rPr lang="fr-CH" sz="700" dirty="0" smtClean="0"/>
              <a:t>Lac-Rhône</a:t>
            </a:r>
          </a:p>
          <a:p>
            <a:pPr algn="ctr"/>
            <a:endParaRPr lang="fr-CH" sz="700" dirty="0"/>
          </a:p>
        </p:txBody>
      </p:sp>
      <p:sp>
        <p:nvSpPr>
          <p:cNvPr id="33" name="Rectangle 32"/>
          <p:cNvSpPr/>
          <p:nvPr/>
        </p:nvSpPr>
        <p:spPr>
          <a:xfrm>
            <a:off x="395536" y="4351633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régionale Rhône-Arve</a:t>
            </a:r>
          </a:p>
          <a:p>
            <a:pPr algn="ctr"/>
            <a:endParaRPr lang="fr-CH" sz="700" dirty="0"/>
          </a:p>
        </p:txBody>
      </p:sp>
      <p:sp>
        <p:nvSpPr>
          <p:cNvPr id="34" name="Rectangle 33"/>
          <p:cNvSpPr/>
          <p:nvPr/>
        </p:nvSpPr>
        <p:spPr>
          <a:xfrm>
            <a:off x="395536" y="4849771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régionale Arve-Lac</a:t>
            </a:r>
          </a:p>
          <a:p>
            <a:pPr algn="ctr"/>
            <a:endParaRPr lang="fr-CH" sz="700" dirty="0"/>
          </a:p>
        </p:txBody>
      </p:sp>
      <p:sp>
        <p:nvSpPr>
          <p:cNvPr id="35" name="Rectangle 34"/>
          <p:cNvSpPr/>
          <p:nvPr/>
        </p:nvSpPr>
        <p:spPr>
          <a:xfrm>
            <a:off x="395536" y="5353588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 la régulation du trafic</a:t>
            </a:r>
          </a:p>
          <a:p>
            <a:pPr algn="ctr"/>
            <a:endParaRPr lang="fr-CH" sz="7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2223289" y="3355357"/>
            <a:ext cx="10885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grands projets et des services généraux</a:t>
            </a:r>
          </a:p>
          <a:p>
            <a:pPr algn="ctr"/>
            <a:endParaRPr lang="fr-CH" sz="700" dirty="0"/>
          </a:p>
        </p:txBody>
      </p:sp>
      <p:sp>
        <p:nvSpPr>
          <p:cNvPr id="37" name="Rectangle 36"/>
          <p:cNvSpPr/>
          <p:nvPr/>
        </p:nvSpPr>
        <p:spPr>
          <a:xfrm>
            <a:off x="2223289" y="3853495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ponts et chaussées</a:t>
            </a:r>
          </a:p>
          <a:p>
            <a:pPr algn="ctr"/>
            <a:endParaRPr lang="fr-CH" sz="700" dirty="0"/>
          </a:p>
        </p:txBody>
      </p:sp>
      <p:sp>
        <p:nvSpPr>
          <p:cNvPr id="38" name="Rectangle 37"/>
          <p:cNvSpPr/>
          <p:nvPr/>
        </p:nvSpPr>
        <p:spPr>
          <a:xfrm>
            <a:off x="2223289" y="4351633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 l'entretien des routes</a:t>
            </a:r>
          </a:p>
          <a:p>
            <a:pPr algn="ctr"/>
            <a:endParaRPr lang="fr-CH" sz="7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79512" y="-27384"/>
            <a:ext cx="885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 smtClean="0"/>
              <a:t>DEPARTEMENT DES INFRASTRUCTURES</a:t>
            </a:r>
            <a:endParaRPr lang="fr-CH" sz="1600" dirty="0"/>
          </a:p>
        </p:txBody>
      </p:sp>
      <p:sp>
        <p:nvSpPr>
          <p:cNvPr id="41" name="Rectangle 40"/>
          <p:cNvSpPr/>
          <p:nvPr/>
        </p:nvSpPr>
        <p:spPr>
          <a:xfrm>
            <a:off x="4059426" y="3853495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Service cantonal de la fourrière des véhicules</a:t>
            </a:r>
          </a:p>
          <a:p>
            <a:pPr algn="ctr"/>
            <a:endParaRPr lang="fr-CH" sz="700" dirty="0"/>
          </a:p>
        </p:txBody>
      </p:sp>
      <p:sp>
        <p:nvSpPr>
          <p:cNvPr id="44" name="Rectangle 43"/>
          <p:cNvSpPr/>
          <p:nvPr/>
        </p:nvSpPr>
        <p:spPr>
          <a:xfrm>
            <a:off x="4059426" y="3355357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Service cantonal des véhicules</a:t>
            </a:r>
          </a:p>
          <a:p>
            <a:pPr algn="ctr"/>
            <a:endParaRPr lang="fr-CH" sz="700" dirty="0"/>
          </a:p>
        </p:txBody>
      </p:sp>
      <p:sp>
        <p:nvSpPr>
          <p:cNvPr id="46" name="Rectangle 45"/>
          <p:cNvSpPr/>
          <p:nvPr/>
        </p:nvSpPr>
        <p:spPr>
          <a:xfrm>
            <a:off x="7715974" y="5353588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pilotage et finances</a:t>
            </a:r>
          </a:p>
          <a:p>
            <a:pPr algn="ctr"/>
            <a:endParaRPr lang="fr-CH" sz="700" dirty="0"/>
          </a:p>
        </p:txBody>
      </p:sp>
      <p:sp>
        <p:nvSpPr>
          <p:cNvPr id="47" name="Rectangle 46"/>
          <p:cNvSpPr/>
          <p:nvPr/>
        </p:nvSpPr>
        <p:spPr>
          <a:xfrm>
            <a:off x="5889584" y="3355357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services transversaux</a:t>
            </a:r>
          </a:p>
          <a:p>
            <a:pPr algn="ctr"/>
            <a:endParaRPr lang="fr-CH" sz="700" dirty="0"/>
          </a:p>
        </p:txBody>
      </p:sp>
      <p:sp>
        <p:nvSpPr>
          <p:cNvPr id="48" name="Rectangle 47"/>
          <p:cNvSpPr/>
          <p:nvPr/>
        </p:nvSpPr>
        <p:spPr>
          <a:xfrm>
            <a:off x="5889584" y="3853495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services aux clients</a:t>
            </a:r>
          </a:p>
          <a:p>
            <a:pPr algn="ctr"/>
            <a:endParaRPr lang="fr-CH" sz="700" dirty="0"/>
          </a:p>
        </p:txBody>
      </p:sp>
      <p:sp>
        <p:nvSpPr>
          <p:cNvPr id="49" name="Rectangle 48"/>
          <p:cNvSpPr/>
          <p:nvPr/>
        </p:nvSpPr>
        <p:spPr>
          <a:xfrm>
            <a:off x="5889584" y="4351633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services d'infrastructure</a:t>
            </a:r>
          </a:p>
          <a:p>
            <a:pPr algn="ctr"/>
            <a:endParaRPr lang="fr-CH" sz="700" dirty="0"/>
          </a:p>
        </p:txBody>
      </p:sp>
      <p:sp>
        <p:nvSpPr>
          <p:cNvPr id="50" name="Rectangle 49"/>
          <p:cNvSpPr/>
          <p:nvPr/>
        </p:nvSpPr>
        <p:spPr>
          <a:xfrm>
            <a:off x="5889584" y="4849771"/>
            <a:ext cx="1080120" cy="4205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services à l'utilisateur</a:t>
            </a:r>
          </a:p>
          <a:p>
            <a:pPr algn="ctr"/>
            <a:endParaRPr lang="fr-CH" sz="700" dirty="0"/>
          </a:p>
        </p:txBody>
      </p:sp>
      <p:sp>
        <p:nvSpPr>
          <p:cNvPr id="51" name="Rectangle 50"/>
          <p:cNvSpPr/>
          <p:nvPr/>
        </p:nvSpPr>
        <p:spPr>
          <a:xfrm>
            <a:off x="7715974" y="5875778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transversale et support</a:t>
            </a:r>
          </a:p>
          <a:p>
            <a:pPr algn="ctr"/>
            <a:endParaRPr lang="fr-CH" sz="700" dirty="0"/>
          </a:p>
        </p:txBody>
      </p:sp>
      <p:sp>
        <p:nvSpPr>
          <p:cNvPr id="52" name="Rectangle 51"/>
          <p:cNvSpPr/>
          <p:nvPr/>
        </p:nvSpPr>
        <p:spPr>
          <a:xfrm>
            <a:off x="7715974" y="3355357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constructions</a:t>
            </a:r>
          </a:p>
          <a:p>
            <a:pPr algn="ctr"/>
            <a:endParaRPr lang="fr-CH" sz="700" dirty="0"/>
          </a:p>
        </p:txBody>
      </p:sp>
      <p:sp>
        <p:nvSpPr>
          <p:cNvPr id="53" name="Rectangle 52"/>
          <p:cNvSpPr/>
          <p:nvPr/>
        </p:nvSpPr>
        <p:spPr>
          <a:xfrm>
            <a:off x="7715974" y="3853495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des rénovations et transformations</a:t>
            </a:r>
          </a:p>
          <a:p>
            <a:pPr algn="ctr"/>
            <a:endParaRPr lang="fr-CH" sz="700" dirty="0"/>
          </a:p>
        </p:txBody>
      </p:sp>
      <p:sp>
        <p:nvSpPr>
          <p:cNvPr id="54" name="Rectangle 53"/>
          <p:cNvSpPr/>
          <p:nvPr/>
        </p:nvSpPr>
        <p:spPr>
          <a:xfrm>
            <a:off x="7715974" y="4351633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 l'ingénierie et de l'énergie</a:t>
            </a:r>
          </a:p>
          <a:p>
            <a:pPr algn="ctr"/>
            <a:endParaRPr lang="fr-CH" sz="700" dirty="0"/>
          </a:p>
        </p:txBody>
      </p:sp>
      <p:cxnSp>
        <p:nvCxnSpPr>
          <p:cNvPr id="63" name="Connecteur droit 62"/>
          <p:cNvCxnSpPr>
            <a:stCxn id="17" idx="2"/>
            <a:endCxn id="4" idx="0"/>
          </p:cNvCxnSpPr>
          <p:nvPr/>
        </p:nvCxnSpPr>
        <p:spPr>
          <a:xfrm flipH="1">
            <a:off x="4601796" y="908720"/>
            <a:ext cx="6271" cy="216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>
            <a:stCxn id="4" idx="2"/>
            <a:endCxn id="13" idx="0"/>
          </p:cNvCxnSpPr>
          <p:nvPr/>
        </p:nvCxnSpPr>
        <p:spPr>
          <a:xfrm flipH="1">
            <a:off x="4595294" y="1700809"/>
            <a:ext cx="6502" cy="1080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>
            <a:off x="935596" y="2636912"/>
            <a:ext cx="73382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>
            <a:endCxn id="12" idx="0"/>
          </p:cNvCxnSpPr>
          <p:nvPr/>
        </p:nvCxnSpPr>
        <p:spPr>
          <a:xfrm flipH="1">
            <a:off x="2763349" y="2636912"/>
            <a:ext cx="209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>
            <a:endCxn id="14" idx="0"/>
          </p:cNvCxnSpPr>
          <p:nvPr/>
        </p:nvCxnSpPr>
        <p:spPr>
          <a:xfrm>
            <a:off x="6425143" y="2636912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/>
          <p:cNvCxnSpPr>
            <a:endCxn id="16" idx="0"/>
          </p:cNvCxnSpPr>
          <p:nvPr/>
        </p:nvCxnSpPr>
        <p:spPr>
          <a:xfrm>
            <a:off x="8254992" y="2636912"/>
            <a:ext cx="0" cy="148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2077785" y="3035943"/>
            <a:ext cx="0" cy="1545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/>
          <p:cNvCxnSpPr/>
          <p:nvPr/>
        </p:nvCxnSpPr>
        <p:spPr>
          <a:xfrm>
            <a:off x="5726225" y="3057794"/>
            <a:ext cx="0" cy="2002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cteur droit 209"/>
          <p:cNvCxnSpPr/>
          <p:nvPr/>
        </p:nvCxnSpPr>
        <p:spPr>
          <a:xfrm>
            <a:off x="7565480" y="3030930"/>
            <a:ext cx="0" cy="3076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Espace réservé de la date 224"/>
          <p:cNvSpPr>
            <a:spLocks noGrp="1"/>
          </p:cNvSpPr>
          <p:nvPr>
            <p:ph type="dt" sz="half" idx="10"/>
          </p:nvPr>
        </p:nvSpPr>
        <p:spPr>
          <a:xfrm>
            <a:off x="7935920" y="6492875"/>
            <a:ext cx="1208080" cy="365125"/>
          </a:xfrm>
        </p:spPr>
        <p:txBody>
          <a:bodyPr/>
          <a:lstStyle/>
          <a:p>
            <a:r>
              <a:rPr lang="fr-CH" sz="800" dirty="0" smtClean="0"/>
              <a:t>Mis à jour le 12.01.2019</a:t>
            </a:r>
            <a:endParaRPr lang="fr-CH" sz="800" dirty="0"/>
          </a:p>
        </p:txBody>
      </p:sp>
      <p:cxnSp>
        <p:nvCxnSpPr>
          <p:cNvPr id="110" name="Connecteur droit 109"/>
          <p:cNvCxnSpPr/>
          <p:nvPr/>
        </p:nvCxnSpPr>
        <p:spPr>
          <a:xfrm>
            <a:off x="954607" y="264096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2699792" y="764704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PORTE PAROLE RESPONSABLE DE LA COMMUNICATION</a:t>
            </a:r>
          </a:p>
          <a:p>
            <a:pPr algn="ctr"/>
            <a:endParaRPr lang="fr-CH" sz="700" dirty="0"/>
          </a:p>
        </p:txBody>
      </p:sp>
      <p:sp>
        <p:nvSpPr>
          <p:cNvPr id="114" name="Rectangle 113"/>
          <p:cNvSpPr/>
          <p:nvPr/>
        </p:nvSpPr>
        <p:spPr>
          <a:xfrm>
            <a:off x="5436096" y="764704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CHEFFE DE CABINET</a:t>
            </a:r>
          </a:p>
          <a:p>
            <a:pPr algn="ctr"/>
            <a:endParaRPr lang="fr-CH" sz="700" dirty="0"/>
          </a:p>
        </p:txBody>
      </p:sp>
      <p:sp>
        <p:nvSpPr>
          <p:cNvPr id="55" name="Rectangle 54"/>
          <p:cNvSpPr/>
          <p:nvPr/>
        </p:nvSpPr>
        <p:spPr>
          <a:xfrm>
            <a:off x="7715974" y="4849771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700" dirty="0" smtClean="0"/>
              <a:t>Direction de la gestion et valorisation</a:t>
            </a:r>
          </a:p>
          <a:p>
            <a:pPr algn="ctr"/>
            <a:endParaRPr lang="fr-CH" sz="700" dirty="0"/>
          </a:p>
        </p:txBody>
      </p:sp>
    </p:spTree>
    <p:extLst>
      <p:ext uri="{BB962C8B-B14F-4D97-AF65-F5344CB8AC3E}">
        <p14:creationId xmlns:p14="http://schemas.microsoft.com/office/powerpoint/2010/main" val="30250923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154</Words>
  <Application>Microsoft Office PowerPoint</Application>
  <PresentationFormat>Affichage à l'écran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Etat de Genève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Ploix Ségolaine (DETA)</dc:creator>
  <cp:lastModifiedBy>Bellego Yves (DETA)</cp:lastModifiedBy>
  <cp:revision>35</cp:revision>
  <cp:lastPrinted>2018-10-18T08:54:49Z</cp:lastPrinted>
  <dcterms:created xsi:type="dcterms:W3CDTF">2018-05-30T07:14:30Z</dcterms:created>
  <dcterms:modified xsi:type="dcterms:W3CDTF">2019-01-15T10:06:36Z</dcterms:modified>
</cp:coreProperties>
</file>