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  <p:sldId id="268" r:id="rId4"/>
    <p:sldId id="264" r:id="rId5"/>
    <p:sldId id="256" r:id="rId6"/>
    <p:sldId id="265" r:id="rId7"/>
    <p:sldId id="266" r:id="rId8"/>
    <p:sldId id="257" r:id="rId9"/>
    <p:sldId id="258" r:id="rId10"/>
    <p:sldId id="267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77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6629-A357-4A45-8403-5A2604BABEF3}" type="datetimeFigureOut">
              <a:rPr lang="fr-CH" smtClean="0"/>
              <a:t>08.02.2016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B265-F27B-459E-89D9-3E2523671DE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962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6629-A357-4A45-8403-5A2604BABEF3}" type="datetimeFigureOut">
              <a:rPr lang="fr-CH" smtClean="0"/>
              <a:t>08.02.2016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B265-F27B-459E-89D9-3E2523671DE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2708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6629-A357-4A45-8403-5A2604BABEF3}" type="datetimeFigureOut">
              <a:rPr lang="fr-CH" smtClean="0"/>
              <a:t>08.02.2016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B265-F27B-459E-89D9-3E2523671DE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520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6629-A357-4A45-8403-5A2604BABEF3}" type="datetimeFigureOut">
              <a:rPr lang="fr-CH" smtClean="0"/>
              <a:t>08.02.2016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B265-F27B-459E-89D9-3E2523671DE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5291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6629-A357-4A45-8403-5A2604BABEF3}" type="datetimeFigureOut">
              <a:rPr lang="fr-CH" smtClean="0"/>
              <a:t>08.02.2016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B265-F27B-459E-89D9-3E2523671DE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494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6629-A357-4A45-8403-5A2604BABEF3}" type="datetimeFigureOut">
              <a:rPr lang="fr-CH" smtClean="0"/>
              <a:t>08.02.2016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B265-F27B-459E-89D9-3E2523671DE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1886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6629-A357-4A45-8403-5A2604BABEF3}" type="datetimeFigureOut">
              <a:rPr lang="fr-CH" smtClean="0"/>
              <a:t>08.02.2016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B265-F27B-459E-89D9-3E2523671DE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818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6629-A357-4A45-8403-5A2604BABEF3}" type="datetimeFigureOut">
              <a:rPr lang="fr-CH" smtClean="0"/>
              <a:t>08.02.2016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B265-F27B-459E-89D9-3E2523671DE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514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6629-A357-4A45-8403-5A2604BABEF3}" type="datetimeFigureOut">
              <a:rPr lang="fr-CH" smtClean="0"/>
              <a:t>08.02.2016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B265-F27B-459E-89D9-3E2523671DE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393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6629-A357-4A45-8403-5A2604BABEF3}" type="datetimeFigureOut">
              <a:rPr lang="fr-CH" smtClean="0"/>
              <a:t>08.02.2016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B265-F27B-459E-89D9-3E2523671DE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727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6629-A357-4A45-8403-5A2604BABEF3}" type="datetimeFigureOut">
              <a:rPr lang="fr-CH" smtClean="0"/>
              <a:t>08.02.2016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B265-F27B-459E-89D9-3E2523671DE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9911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66629-A357-4A45-8403-5A2604BABEF3}" type="datetimeFigureOut">
              <a:rPr lang="fr-CH" smtClean="0"/>
              <a:t>08.02.2016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6B265-F27B-459E-89D9-3E2523671DE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958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ubmissions.swissethics.ch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ubmissions.swissethics.ch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62670"/>
            <a:ext cx="8219256" cy="1282154"/>
          </a:xfrm>
        </p:spPr>
        <p:txBody>
          <a:bodyPr>
            <a:noAutofit/>
          </a:bodyPr>
          <a:lstStyle/>
          <a:p>
            <a:r>
              <a:rPr lang="fr-CH" sz="3600" dirty="0"/>
              <a:t>Mon projet </a:t>
            </a:r>
            <a:r>
              <a:rPr lang="fr-CH" sz="3600" dirty="0" smtClean="0"/>
              <a:t>doit-il être soumis à la CCER ?  </a:t>
            </a:r>
            <a:endParaRPr lang="fr-CH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Formulé autrement: </a:t>
            </a:r>
            <a:r>
              <a:rPr lang="fr-CH" sz="2000" dirty="0" smtClean="0"/>
              <a:t>Mon projet entre-t-il </a:t>
            </a:r>
            <a:r>
              <a:rPr lang="fr-CH" sz="2000" dirty="0"/>
              <a:t>dans le champ d'application de la </a:t>
            </a:r>
            <a:r>
              <a:rPr lang="fr-CH" sz="2000" dirty="0" smtClean="0"/>
              <a:t>Loi sur la recherche humaine (LRH)?</a:t>
            </a:r>
            <a:r>
              <a:rPr lang="fr-CH" sz="2000" dirty="0"/>
              <a:t/>
            </a:r>
            <a:br>
              <a:rPr lang="fr-CH" sz="2000" dirty="0"/>
            </a:br>
            <a:endParaRPr lang="fr-FR" sz="2000" dirty="0" smtClean="0"/>
          </a:p>
          <a:p>
            <a:r>
              <a:rPr lang="fr-FR" sz="2000" dirty="0" smtClean="0"/>
              <a:t>LRH, art. 2:  Tout </a:t>
            </a:r>
            <a:r>
              <a:rPr lang="fr-FR" sz="2000" dirty="0"/>
              <a:t>protocole de recherche sur l'être humain, qui se déroule </a:t>
            </a:r>
            <a:r>
              <a:rPr lang="fr-FR" sz="2000" dirty="0" smtClean="0"/>
              <a:t>en Suisse, </a:t>
            </a:r>
            <a:r>
              <a:rPr lang="fr-FR" sz="2000" dirty="0"/>
              <a:t>qui étudie la maladie, la structure et le fonctionnement du corps humain et qui cherche à produire des connaissances généralisables, doit être soumis à la </a:t>
            </a:r>
            <a:r>
              <a:rPr lang="fr-FR" sz="2000" dirty="0" smtClean="0"/>
              <a:t>Commission d'éthique du canton compétent.</a:t>
            </a:r>
            <a:br>
              <a:rPr lang="fr-FR" sz="2000" dirty="0" smtClean="0"/>
            </a:br>
            <a:endParaRPr lang="fr-FR" sz="2000" dirty="0" smtClean="0"/>
          </a:p>
          <a:p>
            <a:r>
              <a:rPr lang="fr-CH" sz="2000" b="1" dirty="0" smtClean="0"/>
              <a:t>Depuis le 1</a:t>
            </a:r>
            <a:r>
              <a:rPr lang="fr-CH" sz="2000" b="1" baseline="30000" dirty="0" smtClean="0"/>
              <a:t>ier</a:t>
            </a:r>
            <a:r>
              <a:rPr lang="fr-CH" sz="2000" b="1" dirty="0" smtClean="0"/>
              <a:t> janvier 2016, toutes les demandes se font  </a:t>
            </a:r>
            <a:r>
              <a:rPr lang="fr-CH" sz="2000" b="1" dirty="0"/>
              <a:t>par voie électronique </a:t>
            </a:r>
            <a:r>
              <a:rPr lang="fr-CH" sz="2000" dirty="0"/>
              <a:t>par le  portail internet </a:t>
            </a:r>
            <a:r>
              <a:rPr lang="fr-CH" sz="2000" b="1" dirty="0"/>
              <a:t>BASEC</a:t>
            </a:r>
            <a:r>
              <a:rPr lang="fr-CH" sz="2000" dirty="0"/>
              <a:t> (</a:t>
            </a:r>
            <a:r>
              <a:rPr lang="fr-CH" sz="1800" b="1" dirty="0" err="1"/>
              <a:t>B</a:t>
            </a:r>
            <a:r>
              <a:rPr lang="fr-CH" sz="1800" dirty="0" err="1"/>
              <a:t>uisness</a:t>
            </a:r>
            <a:r>
              <a:rPr lang="fr-CH" sz="1800" dirty="0"/>
              <a:t> </a:t>
            </a:r>
            <a:r>
              <a:rPr lang="fr-CH" sz="1800" b="1" dirty="0"/>
              <a:t>A</a:t>
            </a:r>
            <a:r>
              <a:rPr lang="fr-CH" sz="1800" dirty="0"/>
              <a:t>dministration </a:t>
            </a:r>
            <a:r>
              <a:rPr lang="fr-CH" sz="1800" b="1" dirty="0"/>
              <a:t>S</a:t>
            </a:r>
            <a:r>
              <a:rPr lang="fr-CH" sz="1800" dirty="0"/>
              <a:t>ystem for </a:t>
            </a:r>
            <a:r>
              <a:rPr lang="fr-CH" sz="1800" b="1" dirty="0" err="1"/>
              <a:t>E</a:t>
            </a:r>
            <a:r>
              <a:rPr lang="fr-CH" sz="1800" dirty="0" err="1"/>
              <a:t>thics</a:t>
            </a:r>
            <a:r>
              <a:rPr lang="fr-CH" sz="1800" dirty="0"/>
              <a:t> </a:t>
            </a:r>
            <a:r>
              <a:rPr lang="fr-CH" sz="1800" b="1" dirty="0" err="1"/>
              <a:t>C</a:t>
            </a:r>
            <a:r>
              <a:rPr lang="fr-CH" sz="1800" dirty="0" err="1"/>
              <a:t>ommittees</a:t>
            </a:r>
            <a:r>
              <a:rPr lang="fr-CH" sz="2000" dirty="0"/>
              <a:t>) est accessible à l’adresse : </a:t>
            </a:r>
          </a:p>
          <a:p>
            <a:pPr marL="0" indent="0" algn="ctr">
              <a:buNone/>
            </a:pPr>
            <a:r>
              <a:rPr lang="fr-CH" sz="2400" dirty="0">
                <a:solidFill>
                  <a:srgbClr val="FF0000"/>
                </a:solidFill>
                <a:hlinkClick r:id="rId2"/>
              </a:rPr>
              <a:t>https://submissions.swissethics.ch</a:t>
            </a:r>
            <a:r>
              <a:rPr lang="fr-CH" sz="2000" dirty="0" smtClean="0">
                <a:hlinkClick r:id="rId2"/>
              </a:rPr>
              <a:t>.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7735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25479" r="24557" b="15882"/>
          <a:stretch/>
        </p:blipFill>
        <p:spPr bwMode="auto">
          <a:xfrm>
            <a:off x="611560" y="620688"/>
            <a:ext cx="7560840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Bulle ronde 4"/>
          <p:cNvSpPr/>
          <p:nvPr/>
        </p:nvSpPr>
        <p:spPr>
          <a:xfrm>
            <a:off x="5580112" y="2937045"/>
            <a:ext cx="2592288" cy="911901"/>
          </a:xfrm>
          <a:prstGeom prst="wedgeEllipseCallout">
            <a:avLst>
              <a:gd name="adj1" fmla="val -66780"/>
              <a:gd name="adj2" fmla="val 157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Télécharger le fichier</a:t>
            </a:r>
            <a:endParaRPr lang="fr-CH" dirty="0"/>
          </a:p>
        </p:txBody>
      </p:sp>
      <p:sp>
        <p:nvSpPr>
          <p:cNvPr id="7" name="Ellipse 6"/>
          <p:cNvSpPr/>
          <p:nvPr/>
        </p:nvSpPr>
        <p:spPr>
          <a:xfrm>
            <a:off x="6372201" y="5877272"/>
            <a:ext cx="2016224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à entaille 8"/>
          <p:cNvSpPr/>
          <p:nvPr/>
        </p:nvSpPr>
        <p:spPr>
          <a:xfrm>
            <a:off x="2339752" y="5896696"/>
            <a:ext cx="3498688" cy="628648"/>
          </a:xfrm>
          <a:prstGeom prst="notch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CH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Valider votre demande</a:t>
            </a:r>
            <a:endParaRPr lang="fr-CH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Bulle ronde 10"/>
          <p:cNvSpPr/>
          <p:nvPr/>
        </p:nvSpPr>
        <p:spPr>
          <a:xfrm>
            <a:off x="395536" y="404664"/>
            <a:ext cx="2592288" cy="911901"/>
          </a:xfrm>
          <a:prstGeom prst="wedgeEllipseCallout">
            <a:avLst>
              <a:gd name="adj1" fmla="val 32816"/>
              <a:gd name="adj2" fmla="val 154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C</a:t>
            </a:r>
            <a:r>
              <a:rPr lang="fr-CH" dirty="0" smtClean="0"/>
              <a:t>ompléter votre adresse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0338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94122"/>
          </a:xfrm>
        </p:spPr>
        <p:txBody>
          <a:bodyPr>
            <a:noAutofit/>
          </a:bodyPr>
          <a:lstStyle/>
          <a:p>
            <a:r>
              <a:rPr lang="fr-CH" sz="3600" dirty="0" smtClean="0"/>
              <a:t>Des exemples de recherches à ne pas soumettre</a:t>
            </a:r>
            <a:endParaRPr lang="fr-CH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fr-FR" sz="2000" dirty="0"/>
              <a:t>N’entrent pas dans le champ d’application de la loi:</a:t>
            </a:r>
            <a:endParaRPr lang="fr-CH" sz="2000" dirty="0"/>
          </a:p>
          <a:p>
            <a:pPr lvl="1"/>
            <a:r>
              <a:rPr lang="fr-FR" sz="1800" i="1" dirty="0"/>
              <a:t>les </a:t>
            </a:r>
            <a:r>
              <a:rPr lang="fr-FR" sz="1800" i="1" dirty="0" smtClean="0"/>
              <a:t>projets de </a:t>
            </a:r>
            <a:r>
              <a:rPr lang="fr-FR" sz="1800" i="1" dirty="0"/>
              <a:t>contrôle de qualité</a:t>
            </a:r>
            <a:endParaRPr lang="fr-CH" sz="1800" dirty="0"/>
          </a:p>
          <a:p>
            <a:pPr lvl="1"/>
            <a:r>
              <a:rPr lang="fr-FR" sz="1800" i="1" dirty="0"/>
              <a:t>les revues de littérature</a:t>
            </a:r>
            <a:endParaRPr lang="fr-CH" sz="1800" dirty="0"/>
          </a:p>
          <a:p>
            <a:pPr lvl="1"/>
            <a:r>
              <a:rPr lang="fr-FR" sz="1800" i="1" dirty="0"/>
              <a:t>les </a:t>
            </a:r>
            <a:r>
              <a:rPr lang="fr-FR" sz="1800" i="1" dirty="0" smtClean="0"/>
              <a:t>rapports de cas rétrospectifs </a:t>
            </a:r>
            <a:r>
              <a:rPr lang="fr-FR" sz="1800" i="1" dirty="0"/>
              <a:t>incluant 5 cas ou moins</a:t>
            </a:r>
            <a:endParaRPr lang="fr-CH" sz="1800" dirty="0"/>
          </a:p>
          <a:p>
            <a:pPr lvl="1"/>
            <a:r>
              <a:rPr lang="fr-FR" sz="1800" i="1" dirty="0"/>
              <a:t>les enquêtes d'opinion, par exemple sur la qualité des soins</a:t>
            </a:r>
            <a:endParaRPr lang="fr-CH" sz="1800" dirty="0"/>
          </a:p>
          <a:p>
            <a:pPr lvl="1"/>
            <a:r>
              <a:rPr lang="fr-FR" sz="1800" i="1" dirty="0"/>
              <a:t>les recherches sur le matériel biologique </a:t>
            </a:r>
            <a:r>
              <a:rPr lang="fr-FR" sz="1800" b="1" i="1" dirty="0" smtClean="0"/>
              <a:t>anonyme</a:t>
            </a:r>
            <a:r>
              <a:rPr lang="fr-FR" sz="1800" i="1" dirty="0" smtClean="0"/>
              <a:t> </a:t>
            </a:r>
          </a:p>
          <a:p>
            <a:pPr lvl="1"/>
            <a:r>
              <a:rPr lang="fr-FR" sz="1800" i="1" dirty="0" smtClean="0"/>
              <a:t>les </a:t>
            </a:r>
            <a:r>
              <a:rPr lang="fr-FR" sz="1800" i="1" dirty="0"/>
              <a:t>recherches sur les données personnelles liées à la santé</a:t>
            </a:r>
            <a:r>
              <a:rPr lang="fr-FR" sz="1800" b="1" i="1" dirty="0"/>
              <a:t> </a:t>
            </a:r>
            <a:r>
              <a:rPr lang="fr-FR" sz="1800" b="1" i="1" dirty="0" smtClean="0"/>
              <a:t>anonyme</a:t>
            </a:r>
            <a:endParaRPr lang="fr-CH" sz="1800" dirty="0"/>
          </a:p>
          <a:p>
            <a:pPr lvl="1"/>
            <a:r>
              <a:rPr lang="fr-FR" sz="1800" i="1" dirty="0"/>
              <a:t>les recherches sur les données personnelles liées à la santé collectées </a:t>
            </a:r>
            <a:r>
              <a:rPr lang="fr-FR" sz="1800" b="1" i="1" dirty="0"/>
              <a:t>anonymement</a:t>
            </a:r>
            <a:r>
              <a:rPr lang="fr-FR" sz="1800" i="1" dirty="0"/>
              <a:t> </a:t>
            </a:r>
            <a:endParaRPr lang="fr-FR" sz="1800" i="1" dirty="0" smtClean="0"/>
          </a:p>
          <a:p>
            <a:pPr marL="457200" lvl="1" indent="0">
              <a:buNone/>
            </a:pPr>
            <a:r>
              <a:rPr lang="fr-CH" sz="1800" u="sng" dirty="0" smtClean="0"/>
              <a:t>Précisions </a:t>
            </a:r>
            <a:r>
              <a:rPr lang="fr-CH" sz="1800" u="sng" dirty="0"/>
              <a:t>sur le cas des données </a:t>
            </a:r>
            <a:r>
              <a:rPr lang="fr-CH" sz="1800" u="sng" dirty="0" smtClean="0"/>
              <a:t>dites  «anonymes» ou "</a:t>
            </a:r>
            <a:r>
              <a:rPr lang="fr-CH" sz="1800" u="sng" dirty="0" err="1" smtClean="0"/>
              <a:t>anonymisées</a:t>
            </a:r>
            <a:r>
              <a:rPr lang="fr-CH" sz="1800" u="sng" dirty="0" smtClean="0"/>
              <a:t>:" </a:t>
            </a:r>
          </a:p>
          <a:p>
            <a:r>
              <a:rPr lang="fr-FR" sz="1800" dirty="0" smtClean="0"/>
              <a:t>Attention la loi différencie </a:t>
            </a:r>
            <a:r>
              <a:rPr lang="fr-FR" sz="1800" dirty="0" smtClean="0"/>
              <a:t>les termes "anonyme</a:t>
            </a:r>
            <a:r>
              <a:rPr lang="fr-FR" sz="1800" dirty="0" smtClean="0"/>
              <a:t>" et « codé ».  Anonymisation présuppose une destruction </a:t>
            </a:r>
            <a:r>
              <a:rPr lang="fr-FR" sz="1800" u="sng" dirty="0" smtClean="0"/>
              <a:t>irréversible</a:t>
            </a:r>
            <a:r>
              <a:rPr lang="fr-FR" sz="1800" dirty="0"/>
              <a:t> </a:t>
            </a:r>
            <a:r>
              <a:rPr lang="fr-FR" sz="1800" dirty="0" smtClean="0"/>
              <a:t>du lien entre les échantillons ou les données, et l’individu duquel ils proviennent. Au contraire, l</a:t>
            </a:r>
            <a:r>
              <a:rPr lang="fr-CH" sz="1800" dirty="0" smtClean="0"/>
              <a:t>e codage signifie qu’il existe une liste de correspondance, permettant de lier le code à un individu.</a:t>
            </a:r>
          </a:p>
          <a:p>
            <a:r>
              <a:rPr lang="fr-CH" sz="1800" dirty="0" smtClean="0"/>
              <a:t>Exemple de recherche sur du matériel biologique anonyme:  Teneur en plomb de 250 dents de lait collectés entre 1972 et 1978, trouvés dans le tiroir du bureau d’un professeur parti à la retraite…</a:t>
            </a:r>
            <a:endParaRPr lang="fr-CH" sz="1800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02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>
                <a:solidFill>
                  <a:srgbClr val="0070C0"/>
                </a:solidFill>
              </a:rPr>
              <a:t>Soumettre ma question sur le site BASEC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400" dirty="0"/>
              <a:t>La soumission de votre question se fait dorénavant par voie électronique sur BASEC : </a:t>
            </a:r>
          </a:p>
          <a:p>
            <a:pPr marL="0" indent="0" algn="ctr">
              <a:buNone/>
            </a:pPr>
            <a:r>
              <a:rPr lang="fr-CH" sz="2400" dirty="0">
                <a:solidFill>
                  <a:srgbClr val="FF0000"/>
                </a:solidFill>
                <a:hlinkClick r:id="rId2"/>
              </a:rPr>
              <a:t>https://submissions.swissethics.ch</a:t>
            </a:r>
            <a:r>
              <a:rPr lang="fr-CH" sz="2400" dirty="0">
                <a:hlinkClick r:id="rId2"/>
              </a:rPr>
              <a:t>.</a:t>
            </a:r>
            <a:endParaRPr lang="fr-CH" sz="2400" dirty="0" smtClean="0"/>
          </a:p>
          <a:p>
            <a:r>
              <a:rPr lang="fr-CH" sz="2400" dirty="0" smtClean="0"/>
              <a:t>Préparer </a:t>
            </a:r>
            <a:r>
              <a:rPr lang="fr-CH" sz="2400" dirty="0"/>
              <a:t>un résumé du projet</a:t>
            </a:r>
          </a:p>
          <a:p>
            <a:r>
              <a:rPr lang="fr-CH" sz="2400" dirty="0"/>
              <a:t>Préparer votre </a:t>
            </a:r>
            <a:r>
              <a:rPr lang="fr-CH" sz="2400" dirty="0" smtClean="0"/>
              <a:t>question</a:t>
            </a:r>
            <a:endParaRPr lang="fr-CH" sz="2400" dirty="0"/>
          </a:p>
          <a:p>
            <a:r>
              <a:rPr lang="fr-CH" sz="2400" dirty="0" smtClean="0"/>
              <a:t>Marche à suivre sur le site en 3 étapes seulement :</a:t>
            </a:r>
          </a:p>
          <a:p>
            <a:pPr lvl="1"/>
            <a:r>
              <a:rPr lang="fr-CH" sz="2000" dirty="0" smtClean="0"/>
              <a:t>créer votre identifiant</a:t>
            </a:r>
          </a:p>
          <a:p>
            <a:pPr lvl="1"/>
            <a:r>
              <a:rPr lang="fr-CH" sz="2000" dirty="0" smtClean="0"/>
              <a:t>poser votre question et télécharger les documents</a:t>
            </a:r>
          </a:p>
          <a:p>
            <a:pPr lvl="1"/>
            <a:r>
              <a:rPr lang="fr-CH" sz="2000" dirty="0" smtClean="0"/>
              <a:t>renseignez vos coordonnées</a:t>
            </a:r>
          </a:p>
          <a:p>
            <a:endParaRPr lang="fr-CH" sz="1800" dirty="0" smtClean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54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Comment obtenir une </a:t>
            </a:r>
            <a:r>
              <a:rPr lang="fr-CH" sz="2800" u="sng" dirty="0" smtClean="0">
                <a:solidFill>
                  <a:srgbClr val="0070C0"/>
                </a:solidFill>
              </a:rPr>
              <a:t>déclaration de non objection </a:t>
            </a:r>
            <a:br>
              <a:rPr lang="fr-CH" sz="2800" u="sng" dirty="0" smtClean="0">
                <a:solidFill>
                  <a:srgbClr val="0070C0"/>
                </a:solidFill>
              </a:rPr>
            </a:br>
            <a:r>
              <a:rPr lang="fr-CH" sz="2800" dirty="0" smtClean="0">
                <a:solidFill>
                  <a:srgbClr val="0070C0"/>
                </a:solidFill>
              </a:rPr>
              <a:t>au déroulement du projet ?</a:t>
            </a:r>
            <a:endParaRPr lang="fr-CH" sz="28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204864"/>
            <a:ext cx="8352928" cy="4104456"/>
          </a:xfrm>
        </p:spPr>
        <p:txBody>
          <a:bodyPr>
            <a:normAutofit/>
          </a:bodyPr>
          <a:lstStyle/>
          <a:p>
            <a:r>
              <a:rPr lang="fr-CH" sz="2400" dirty="0"/>
              <a:t>Si </a:t>
            </a:r>
            <a:r>
              <a:rPr lang="fr-CH" sz="2400" dirty="0" smtClean="0"/>
              <a:t>votre projet n’a pas besoin d’être approuvé par la CCER, </a:t>
            </a:r>
            <a:r>
              <a:rPr lang="fr-CH" sz="2400" dirty="0" smtClean="0"/>
              <a:t>celle-ci </a:t>
            </a:r>
            <a:r>
              <a:rPr lang="fr-CH" sz="2400" dirty="0" smtClean="0"/>
              <a:t>peut </a:t>
            </a:r>
            <a:r>
              <a:rPr lang="fr-CH" sz="2400" dirty="0"/>
              <a:t>délivrer </a:t>
            </a:r>
            <a:r>
              <a:rPr lang="fr-CH" sz="2400" dirty="0" smtClean="0"/>
              <a:t>une </a:t>
            </a:r>
            <a:r>
              <a:rPr lang="fr-CH" sz="2400" dirty="0"/>
              <a:t>déclaration de </a:t>
            </a:r>
            <a:r>
              <a:rPr lang="fr-CH" sz="2400" dirty="0" smtClean="0"/>
              <a:t>«</a:t>
            </a:r>
            <a:r>
              <a:rPr lang="fr-CH" sz="2400" dirty="0"/>
              <a:t>non-objection» (Base légale : art. 51, al. 2, </a:t>
            </a:r>
            <a:r>
              <a:rPr lang="fr-CH" sz="2400" dirty="0" smtClean="0"/>
              <a:t>LRH). </a:t>
            </a:r>
            <a:endParaRPr lang="fr-CH" sz="2400" dirty="0"/>
          </a:p>
          <a:p>
            <a:r>
              <a:rPr lang="fr-CH" sz="2400" dirty="0"/>
              <a:t>Cette déclaration ne correspond ni à une décision ni à une autorisation et ne comprend pas d’examen scientifique </a:t>
            </a:r>
            <a:r>
              <a:rPr lang="fr-CH" sz="2400" dirty="0" smtClean="0"/>
              <a:t>complet. </a:t>
            </a:r>
            <a:r>
              <a:rPr lang="fr-CH" sz="2400" dirty="0"/>
              <a:t/>
            </a:r>
            <a:br>
              <a:rPr lang="fr-CH" sz="2400" dirty="0"/>
            </a:b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20428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6" t="30638" r="27553" b="18676"/>
          <a:stretch/>
        </p:blipFill>
        <p:spPr bwMode="auto">
          <a:xfrm>
            <a:off x="350194" y="544749"/>
            <a:ext cx="8599251" cy="521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ulle ronde 4"/>
          <p:cNvSpPr/>
          <p:nvPr/>
        </p:nvSpPr>
        <p:spPr>
          <a:xfrm>
            <a:off x="5963181" y="4785570"/>
            <a:ext cx="2592288" cy="911901"/>
          </a:xfrm>
          <a:prstGeom prst="wedgeEllipseCallout">
            <a:avLst>
              <a:gd name="adj1" fmla="val -70367"/>
              <a:gd name="adj2" fmla="val -110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Créer votre accès personnel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251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25478" t="19706" r="25550" b="32353"/>
          <a:stretch/>
        </p:blipFill>
        <p:spPr bwMode="auto">
          <a:xfrm>
            <a:off x="539552" y="625624"/>
            <a:ext cx="8424936" cy="4747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Bulle ronde 5"/>
          <p:cNvSpPr/>
          <p:nvPr/>
        </p:nvSpPr>
        <p:spPr>
          <a:xfrm>
            <a:off x="4932040" y="3861048"/>
            <a:ext cx="2592288" cy="911901"/>
          </a:xfrm>
          <a:prstGeom prst="wedgeEllipseCallout">
            <a:avLst>
              <a:gd name="adj1" fmla="val -70886"/>
              <a:gd name="adj2" fmla="val -124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Cliquer ici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241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36894" t="19412" r="25053" b="24412"/>
          <a:stretch/>
        </p:blipFill>
        <p:spPr bwMode="auto">
          <a:xfrm>
            <a:off x="654514" y="476672"/>
            <a:ext cx="7488832" cy="6048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Bulle ronde 4"/>
          <p:cNvSpPr/>
          <p:nvPr/>
        </p:nvSpPr>
        <p:spPr>
          <a:xfrm>
            <a:off x="4139952" y="5158318"/>
            <a:ext cx="1397206" cy="717828"/>
          </a:xfrm>
          <a:prstGeom prst="wedgeEllipseCallout">
            <a:avLst>
              <a:gd name="adj1" fmla="val -115177"/>
              <a:gd name="adj2" fmla="val 40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Cliquer ici</a:t>
            </a:r>
            <a:endParaRPr lang="fr-CH" dirty="0"/>
          </a:p>
        </p:txBody>
      </p:sp>
      <p:sp>
        <p:nvSpPr>
          <p:cNvPr id="6" name="Ellipse 5"/>
          <p:cNvSpPr/>
          <p:nvPr/>
        </p:nvSpPr>
        <p:spPr>
          <a:xfrm>
            <a:off x="755576" y="5517232"/>
            <a:ext cx="2483877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15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8" t="14394" r="25638" b="24728"/>
          <a:stretch/>
        </p:blipFill>
        <p:spPr bwMode="auto">
          <a:xfrm>
            <a:off x="233464" y="505838"/>
            <a:ext cx="8910536" cy="62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ulle ronde 2"/>
          <p:cNvSpPr/>
          <p:nvPr/>
        </p:nvSpPr>
        <p:spPr>
          <a:xfrm>
            <a:off x="6228184" y="3627401"/>
            <a:ext cx="2592288" cy="911901"/>
          </a:xfrm>
          <a:prstGeom prst="wedgeEllipseCallout">
            <a:avLst>
              <a:gd name="adj1" fmla="val -129657"/>
              <a:gd name="adj2" fmla="val 162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Choisir «</a:t>
            </a:r>
            <a:r>
              <a:rPr lang="fr-CH" b="1" dirty="0" err="1" smtClean="0"/>
              <a:t>Jurisdictional</a:t>
            </a:r>
            <a:r>
              <a:rPr lang="fr-CH" b="1" dirty="0" smtClean="0"/>
              <a:t> </a:t>
            </a:r>
            <a:r>
              <a:rPr lang="fr-CH" b="1" dirty="0" err="1" smtClean="0"/>
              <a:t>inquiry</a:t>
            </a:r>
            <a:r>
              <a:rPr lang="fr-CH" dirty="0" smtClean="0"/>
              <a:t>»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284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8" t="10968" r="26489" b="10355"/>
          <a:stretch/>
        </p:blipFill>
        <p:spPr bwMode="auto">
          <a:xfrm>
            <a:off x="323527" y="357908"/>
            <a:ext cx="491420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ulle ronde 2"/>
          <p:cNvSpPr/>
          <p:nvPr/>
        </p:nvSpPr>
        <p:spPr>
          <a:xfrm>
            <a:off x="5580112" y="2937045"/>
            <a:ext cx="2592288" cy="911901"/>
          </a:xfrm>
          <a:prstGeom prst="wedgeEllipseCallout">
            <a:avLst>
              <a:gd name="adj1" fmla="val -97385"/>
              <a:gd name="adj2" fmla="val 151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Posez votre question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284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277</Words>
  <Application>Microsoft Office PowerPoint</Application>
  <PresentationFormat>Affichage à l'écran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Mon projet doit-il être soumis à la CCER ?  </vt:lpstr>
      <vt:lpstr>Des exemples de recherches à ne pas soumettre</vt:lpstr>
      <vt:lpstr>Soumettre ma question sur le site BASEC</vt:lpstr>
      <vt:lpstr>Comment obtenir une déclaration de non objection  au déroulement du projet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Bernard</dc:creator>
  <cp:lastModifiedBy>Charvat Sandrine (DEAS)</cp:lastModifiedBy>
  <cp:revision>17</cp:revision>
  <dcterms:created xsi:type="dcterms:W3CDTF">2016-01-21T19:30:46Z</dcterms:created>
  <dcterms:modified xsi:type="dcterms:W3CDTF">2016-02-08T08:52:16Z</dcterms:modified>
</cp:coreProperties>
</file>