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notesMasterIdLst>
    <p:notesMasterId r:id="rId17"/>
  </p:notesMasterIdLst>
  <p:handoutMasterIdLst>
    <p:handoutMasterId r:id="rId18"/>
  </p:handoutMasterIdLst>
  <p:sldIdLst>
    <p:sldId id="497" r:id="rId7"/>
    <p:sldId id="511" r:id="rId8"/>
    <p:sldId id="522" r:id="rId9"/>
    <p:sldId id="517" r:id="rId10"/>
    <p:sldId id="518" r:id="rId11"/>
    <p:sldId id="519" r:id="rId12"/>
    <p:sldId id="506" r:id="rId13"/>
    <p:sldId id="521" r:id="rId14"/>
    <p:sldId id="520" r:id="rId15"/>
    <p:sldId id="508" r:id="rId16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6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bert Marie Sophie (DT)" initials="AMS(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40" autoAdjust="0"/>
    <p:restoredTop sz="93979" autoAdjust="0"/>
  </p:normalViewPr>
  <p:slideViewPr>
    <p:cSldViewPr snapToGrid="0">
      <p:cViewPr varScale="1">
        <p:scale>
          <a:sx n="104" d="100"/>
          <a:sy n="104" d="100"/>
        </p:scale>
        <p:origin x="726" y="114"/>
      </p:cViewPr>
      <p:guideLst>
        <p:guide orient="horz" pos="2160"/>
        <p:guide pos="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-3354" y="-108"/>
      </p:cViewPr>
      <p:guideLst>
        <p:guide orient="horz" pos="3079"/>
        <p:guide pos="2160"/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5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616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5" y="9428616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E75D8EA-4B5E-49E4-B4D1-F85B154845B7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1857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21"/>
            <a:ext cx="5438140" cy="446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/>
              <a:t>Cliquez pour modifier les styles du texte du masque</a:t>
            </a:r>
          </a:p>
          <a:p>
            <a:pPr lvl="1"/>
            <a:r>
              <a:rPr lang="fr-CH" noProof="0"/>
              <a:t>Deuxième niveau</a:t>
            </a:r>
          </a:p>
          <a:p>
            <a:pPr lvl="2"/>
            <a:r>
              <a:rPr lang="fr-CH" noProof="0"/>
              <a:t>Troisième niveau</a:t>
            </a:r>
          </a:p>
          <a:p>
            <a:pPr lvl="3"/>
            <a:r>
              <a:rPr lang="fr-CH" noProof="0"/>
              <a:t>Quatrième niveau</a:t>
            </a:r>
          </a:p>
          <a:p>
            <a:pPr lvl="4"/>
            <a:r>
              <a:rPr lang="fr-CH" noProof="0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616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28616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33C7A17-04D2-4B85-A133-4FC49718E2F0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0779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5CFE7B-93EB-4134-B5D7-E50E4BAEFE6B}" type="slidenum">
              <a:rPr lang="fr-FR" altLang="fr-FR"/>
              <a:pPr eaLnBrk="1" hangingPunct="1"/>
              <a:t>1</a:t>
            </a:fld>
            <a:endParaRPr lang="fr-FR" altLang="fr-FR" dirty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fr-FR" dirty="0" smtClean="0"/>
          </a:p>
          <a:p>
            <a:pPr eaLnBrk="1" hangingPunct="1"/>
            <a:endParaRPr lang="de-DE" altLang="fr-FR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9123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Suite à l'introduction de 59 al. 4, les communes ont été débordées par la transformation de leurs zones villas en étant confrontées aux besoins d’équipements supplémentaires et à la population mécontente de l’évolution de son environnement.</a:t>
            </a:r>
          </a:p>
          <a:p>
            <a:endParaRPr lang="fr-CH" dirty="0"/>
          </a:p>
          <a:p>
            <a:pPr defTabSz="914326"/>
            <a:r>
              <a:rPr lang="fr-CH" dirty="0"/>
              <a:t>-&gt; On assisté à des transformations radicales de secteurs entiers. Parfois plus abrupte que des projets de nouveaux quartiers….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4041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Suite à l'introduction de 59 al. 4, les communes ont été débordées par la transformation de leurs zones villas en étant confrontées aux besoins d’équipements supplémentaires et à la population mécontente de l’évolution de son environnement.</a:t>
            </a:r>
          </a:p>
          <a:p>
            <a:endParaRPr lang="fr-CH" dirty="0"/>
          </a:p>
          <a:p>
            <a:pPr defTabSz="914326"/>
            <a:r>
              <a:rPr lang="fr-CH" dirty="0"/>
              <a:t>-&gt; On assisté à des transformations radicales de secteurs entiers. Parfois plus abrupte que des projets de nouveaux quartiers….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393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Transformation radicale de secteurs entiers mal vécue par les citoyens…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41119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05748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89644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40395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6961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1555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MIER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OGOFRUTIG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59475"/>
            <a:ext cx="9144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9"/>
          <p:cNvSpPr>
            <a:spLocks noGrp="1" noChangeArrowheads="1"/>
          </p:cNvSpPr>
          <p:nvPr>
            <p:ph type="dt" sz="quarter" idx="10"/>
          </p:nvPr>
        </p:nvSpPr>
        <p:spPr>
          <a:xfrm>
            <a:off x="1373188" y="6170956"/>
            <a:ext cx="7480300" cy="292999"/>
          </a:xfrm>
          <a:prstGeom prst="rect">
            <a:avLst/>
          </a:prstGeom>
        </p:spPr>
        <p:txBody>
          <a:bodyPr/>
          <a:lstStyle>
            <a:lvl1pPr algn="r">
              <a:defRPr sz="1000" b="1" smtClean="0"/>
            </a:lvl1pPr>
          </a:lstStyle>
          <a:p>
            <a:pPr>
              <a:defRPr/>
            </a:pPr>
            <a:r>
              <a:rPr lang="fr-FR" smtClean="0"/>
              <a:t>12.09.2019</a:t>
            </a:r>
            <a:endParaRPr lang="fr-FR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1392238" y="6013450"/>
            <a:ext cx="7494587" cy="214309"/>
          </a:xfrm>
          <a:prstGeom prst="rect">
            <a:avLst/>
          </a:prstGeom>
        </p:spPr>
        <p:txBody>
          <a:bodyPr/>
          <a:lstStyle>
            <a:lvl1pPr algn="r">
              <a:defRPr sz="1000" b="1" smtClean="0"/>
            </a:lvl1pPr>
          </a:lstStyle>
          <a:p>
            <a:pPr>
              <a:defRPr/>
            </a:pPr>
            <a:endParaRPr lang="fr-FR" noProof="0" dirty="0"/>
          </a:p>
        </p:txBody>
      </p:sp>
      <p:cxnSp>
        <p:nvCxnSpPr>
          <p:cNvPr id="5" name="Connecteur droit 4"/>
          <p:cNvCxnSpPr/>
          <p:nvPr userDrawn="1"/>
        </p:nvCxnSpPr>
        <p:spPr bwMode="auto">
          <a:xfrm>
            <a:off x="0" y="58864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Connecteur droit 5"/>
          <p:cNvCxnSpPr/>
          <p:nvPr userDrawn="1"/>
        </p:nvCxnSpPr>
        <p:spPr bwMode="auto">
          <a:xfrm>
            <a:off x="0" y="58864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7447E60A-7E73-4042-A66C-85C9BFA32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8234" y="1253496"/>
            <a:ext cx="7507287" cy="1183587"/>
          </a:xfrm>
          <a:prstGeom prst="rect">
            <a:avLst/>
          </a:prstGeom>
        </p:spPr>
        <p:txBody>
          <a:bodyPr lIns="0" tIns="0" rIns="0" bIns="0" anchor="t" anchorCtr="0"/>
          <a:lstStyle>
            <a:lvl1pPr fontAlgn="t">
              <a:lnSpc>
                <a:spcPct val="100000"/>
              </a:lnSpc>
              <a:defRPr sz="3800" b="1" i="0" cap="all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TITRE ARIAL BLACK</a:t>
            </a:r>
            <a:br>
              <a:rPr lang="fr-FR" dirty="0"/>
            </a:br>
            <a:r>
              <a:rPr lang="fr-FR" dirty="0"/>
              <a:t>38PT CAP</a:t>
            </a:r>
            <a:endParaRPr lang="fr-CH" dirty="0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1F6D9A09-616B-804A-A3B6-7AECDF4F93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98234" y="2458082"/>
            <a:ext cx="7515225" cy="49817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PETIT TITRE ARIAL BOLD 24PT CAP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19FD39-D55C-A34C-98E8-F83D057605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73188" cy="1373188"/>
          </a:xfrm>
          <a:prstGeom prst="rect">
            <a:avLst/>
          </a:prstGeom>
        </p:spPr>
      </p:pic>
      <p:sp>
        <p:nvSpPr>
          <p:cNvPr id="10" name="Espace réservé du contenu 13"/>
          <p:cNvSpPr>
            <a:spLocks noGrp="1"/>
          </p:cNvSpPr>
          <p:nvPr>
            <p:ph sz="quarter" idx="14"/>
          </p:nvPr>
        </p:nvSpPr>
        <p:spPr>
          <a:xfrm>
            <a:off x="1396800" y="2962275"/>
            <a:ext cx="7735644" cy="292417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04755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HAP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6C623FA-8179-FD42-AA9A-2B6CBAF346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98234" y="1888151"/>
            <a:ext cx="7515225" cy="49817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3200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TITRE ARIAL BOLD 32PT CAP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BB3A042-6947-BE4D-902F-7BFEF31ED60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392630" y="2449499"/>
            <a:ext cx="7515225" cy="49817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Sous-titre Arial Bold 24pt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F10A2EAF-868D-4C40-9F47-6923DD14690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92629" y="3072944"/>
            <a:ext cx="7515225" cy="291060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Texte Arial Regular 24pt</a:t>
            </a:r>
          </a:p>
          <a:p>
            <a:pPr lvl="0"/>
            <a:r>
              <a:rPr lang="fr-FR" dirty="0"/>
              <a:t>….</a:t>
            </a:r>
          </a:p>
          <a:p>
            <a:pPr lvl="0"/>
            <a:r>
              <a:rPr lang="fr-FR" dirty="0"/>
              <a:t>….</a:t>
            </a:r>
          </a:p>
          <a:p>
            <a:pPr lvl="0"/>
            <a:r>
              <a:rPr lang="fr-FR" dirty="0"/>
              <a:t>….</a:t>
            </a:r>
          </a:p>
          <a:p>
            <a:pPr lvl="0"/>
            <a:r>
              <a:rPr lang="fr-FR" dirty="0"/>
              <a:t>….</a:t>
            </a:r>
          </a:p>
          <a:p>
            <a:pPr lvl="0"/>
            <a:r>
              <a:rPr lang="fr-FR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221384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64B3C324-8894-0D41-9959-E6BBA98DEB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24868" y="973747"/>
            <a:ext cx="7515225" cy="49817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3200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TITRE ARIAL BOLD 32PT CAP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6D72190C-6A8B-1F40-9B39-F20BF10E3B0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419264" y="1535095"/>
            <a:ext cx="7515225" cy="49817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Sous-titre Arial Bold 24pt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E4539A2-17A9-E04F-9FAC-066E675A434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419263" y="2158539"/>
            <a:ext cx="7515225" cy="4109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2900" indent="-342900">
              <a:buFont typeface="Arial" panose="020B0604020202020204" pitchFamily="34" charset="0"/>
              <a:buChar char="•"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Texte Arial Regular 24pt</a:t>
            </a:r>
          </a:p>
          <a:p>
            <a:pPr lvl="0"/>
            <a:r>
              <a:rPr lang="fr-FR" dirty="0"/>
              <a:t>….</a:t>
            </a:r>
          </a:p>
          <a:p>
            <a:pPr lvl="0"/>
            <a:r>
              <a:rPr lang="fr-FR" dirty="0"/>
              <a:t>….</a:t>
            </a:r>
          </a:p>
          <a:p>
            <a:pPr lvl="0"/>
            <a:r>
              <a:rPr lang="fr-FR" dirty="0"/>
              <a:t>….</a:t>
            </a:r>
          </a:p>
          <a:p>
            <a:pPr lvl="0"/>
            <a:r>
              <a:rPr lang="fr-FR" dirty="0"/>
              <a:t>….</a:t>
            </a:r>
          </a:p>
          <a:p>
            <a:pPr lvl="0"/>
            <a:r>
              <a:rPr lang="fr-FR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3493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6FB4C555-ED27-8A41-834D-F22988EE45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98234" y="973747"/>
            <a:ext cx="7515225" cy="49817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3200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TITRE ARIAL BOLD 32PT CAP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7D0175D2-F083-1F4C-B900-8C846D8AE9C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401508" y="1535095"/>
            <a:ext cx="7515225" cy="49817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Sous-titre Arial Bold 24pt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396800" y="2330450"/>
            <a:ext cx="3605213" cy="4105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5285931" y="2329200"/>
            <a:ext cx="3605213" cy="4105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14438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+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1FBA9732-3E54-ED45-B952-956A38CF4A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96800" y="973747"/>
            <a:ext cx="7515225" cy="49817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3200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TITRE ARIAL BOLD 32PT CAP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0"/>
          </p:nvPr>
        </p:nvSpPr>
        <p:spPr>
          <a:xfrm>
            <a:off x="1396800" y="1471613"/>
            <a:ext cx="7740650" cy="4895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35518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25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ER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OGOFRUTIG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59475"/>
            <a:ext cx="9144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9"/>
          <p:cNvSpPr>
            <a:spLocks noGrp="1" noChangeArrowheads="1"/>
          </p:cNvSpPr>
          <p:nvPr>
            <p:ph type="dt" sz="quarter" idx="10"/>
          </p:nvPr>
        </p:nvSpPr>
        <p:spPr>
          <a:xfrm>
            <a:off x="1401763" y="6192837"/>
            <a:ext cx="7480300" cy="292999"/>
          </a:xfrm>
          <a:prstGeom prst="rect">
            <a:avLst/>
          </a:prstGeom>
        </p:spPr>
        <p:txBody>
          <a:bodyPr/>
          <a:lstStyle>
            <a:lvl1pPr algn="r">
              <a:defRPr sz="1000" b="1" smtClean="0"/>
            </a:lvl1pPr>
          </a:lstStyle>
          <a:p>
            <a:pPr>
              <a:defRPr/>
            </a:pPr>
            <a:r>
              <a:rPr lang="fr-FR" smtClean="0"/>
              <a:t>12.09.2019</a:t>
            </a:r>
            <a:endParaRPr lang="fr-FR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1392238" y="6013450"/>
            <a:ext cx="7494587" cy="214309"/>
          </a:xfrm>
          <a:prstGeom prst="rect">
            <a:avLst/>
          </a:prstGeom>
        </p:spPr>
        <p:txBody>
          <a:bodyPr/>
          <a:lstStyle>
            <a:lvl1pPr algn="r">
              <a:defRPr sz="1000" b="1" smtClean="0"/>
            </a:lvl1pPr>
          </a:lstStyle>
          <a:p>
            <a:pPr>
              <a:defRPr/>
            </a:pPr>
            <a:endParaRPr lang="fr-FR" noProof="0" dirty="0"/>
          </a:p>
        </p:txBody>
      </p:sp>
      <p:cxnSp>
        <p:nvCxnSpPr>
          <p:cNvPr id="5" name="Connecteur droit 4"/>
          <p:cNvCxnSpPr/>
          <p:nvPr userDrawn="1"/>
        </p:nvCxnSpPr>
        <p:spPr bwMode="auto">
          <a:xfrm>
            <a:off x="0" y="58864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4905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15816" y="6237312"/>
            <a:ext cx="2895600" cy="144016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fr-CH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280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OFRU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59475"/>
            <a:ext cx="9144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 smtClean="0"/>
              <a:t>Modifiez le style du titre</a:t>
            </a:r>
            <a:endParaRPr lang="fr-FR" noProof="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fr-FR" noProof="0" dirty="0" smtClean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0"/>
          </p:nvPr>
        </p:nvSpPr>
        <p:spPr>
          <a:xfrm>
            <a:off x="1401763" y="6192838"/>
            <a:ext cx="7480300" cy="100012"/>
          </a:xfrm>
          <a:prstGeom prst="rect">
            <a:avLst/>
          </a:prstGeom>
        </p:spPr>
        <p:txBody>
          <a:bodyPr/>
          <a:lstStyle>
            <a:lvl1pPr algn="r">
              <a:defRPr sz="1000" b="1" smtClean="0"/>
            </a:lvl1pPr>
          </a:lstStyle>
          <a:p>
            <a:pPr>
              <a:defRPr/>
            </a:pPr>
            <a:r>
              <a:rPr lang="fr-FR" noProof="0" smtClean="0"/>
              <a:t>Nom du service ou office</a:t>
            </a:r>
            <a:endParaRPr lang="fr-FR" noProof="0" dirty="0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1392238" y="6013450"/>
            <a:ext cx="7494587" cy="112713"/>
          </a:xfrm>
          <a:prstGeom prst="rect">
            <a:avLst/>
          </a:prstGeom>
        </p:spPr>
        <p:txBody>
          <a:bodyPr/>
          <a:lstStyle>
            <a:lvl1pPr algn="r">
              <a:defRPr sz="1000" b="1" smtClean="0"/>
            </a:lvl1pPr>
          </a:lstStyle>
          <a:p>
            <a:pPr>
              <a:defRPr/>
            </a:pPr>
            <a:r>
              <a:rPr lang="fr-FR" noProof="0" smtClean="0"/>
              <a:t>Département</a:t>
            </a:r>
            <a:endParaRPr lang="fr-FR" noProof="0" dirty="0"/>
          </a:p>
        </p:txBody>
      </p:sp>
      <p:sp>
        <p:nvSpPr>
          <p:cNvPr id="9" name="Text Box 11"/>
          <p:cNvSpPr txBox="1">
            <a:spLocks noChangeAspect="1" noChangeArrowheads="1"/>
          </p:cNvSpPr>
          <p:nvPr userDrawn="1"/>
        </p:nvSpPr>
        <p:spPr bwMode="auto">
          <a:xfrm>
            <a:off x="7344938" y="6485837"/>
            <a:ext cx="153395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fr-FR" altLang="fr-FR" sz="800" noProof="0" dirty="0" smtClean="0">
                <a:solidFill>
                  <a:schemeClr val="tx1"/>
                </a:solidFill>
              </a:rPr>
              <a:t>30</a:t>
            </a:r>
            <a:r>
              <a:rPr lang="fr-FR" altLang="fr-FR" sz="800" baseline="0" noProof="0" dirty="0" smtClean="0">
                <a:solidFill>
                  <a:schemeClr val="tx1"/>
                </a:solidFill>
              </a:rPr>
              <a:t> juin 2020</a:t>
            </a:r>
            <a:r>
              <a:rPr lang="fr-FR" altLang="fr-FR" sz="800" noProof="0" dirty="0" smtClean="0">
                <a:solidFill>
                  <a:schemeClr val="tx1"/>
                </a:solidFill>
              </a:rPr>
              <a:t> </a:t>
            </a:r>
            <a:r>
              <a:rPr lang="fr-FR" altLang="fr-FR" sz="800" noProof="0" dirty="0">
                <a:solidFill>
                  <a:schemeClr val="tx1"/>
                </a:solidFill>
              </a:rPr>
              <a:t>- Page </a:t>
            </a:r>
            <a:fld id="{8A3B4BB0-7EBD-479C-82C9-DC10CF3EE075}" type="slidenum">
              <a:rPr lang="fr-FR" altLang="fr-FR" sz="800" noProof="0">
                <a:solidFill>
                  <a:schemeClr val="tx1"/>
                </a:solidFill>
              </a:rPr>
              <a:pPr algn="r"/>
              <a:t>‹N°›</a:t>
            </a:fld>
            <a:endParaRPr lang="fr-FR" altLang="fr-FR" sz="800" noProof="0" dirty="0">
              <a:solidFill>
                <a:schemeClr val="tx1"/>
              </a:solidFill>
            </a:endParaRPr>
          </a:p>
        </p:txBody>
      </p:sp>
      <p:cxnSp>
        <p:nvCxnSpPr>
          <p:cNvPr id="10" name="Connecteur droit 9"/>
          <p:cNvCxnSpPr/>
          <p:nvPr userDrawn="1"/>
        </p:nvCxnSpPr>
        <p:spPr bwMode="auto">
          <a:xfrm>
            <a:off x="0" y="58864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55611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spect="1" noChangeArrowheads="1"/>
          </p:cNvSpPr>
          <p:nvPr userDrawn="1"/>
        </p:nvSpPr>
        <p:spPr bwMode="auto">
          <a:xfrm>
            <a:off x="7255728" y="6485837"/>
            <a:ext cx="162316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fr-FR" altLang="fr-FR" sz="800" noProof="0" dirty="0" smtClean="0">
                <a:solidFill>
                  <a:schemeClr val="tx1"/>
                </a:solidFill>
              </a:rPr>
              <a:t>30</a:t>
            </a:r>
            <a:r>
              <a:rPr lang="fr-FR" altLang="fr-FR" sz="800" baseline="0" noProof="0" dirty="0" smtClean="0">
                <a:solidFill>
                  <a:schemeClr val="tx1"/>
                </a:solidFill>
              </a:rPr>
              <a:t> juin 2020</a:t>
            </a:r>
            <a:r>
              <a:rPr lang="fr-FR" altLang="fr-FR" sz="800" noProof="0" dirty="0" smtClean="0">
                <a:solidFill>
                  <a:schemeClr val="tx1"/>
                </a:solidFill>
              </a:rPr>
              <a:t> </a:t>
            </a:r>
            <a:r>
              <a:rPr lang="fr-FR" altLang="fr-FR" sz="800" noProof="0" dirty="0">
                <a:solidFill>
                  <a:schemeClr val="tx1"/>
                </a:solidFill>
              </a:rPr>
              <a:t>- Page </a:t>
            </a:r>
            <a:fld id="{8A3B4BB0-7EBD-479C-82C9-DC10CF3EE075}" type="slidenum">
              <a:rPr lang="fr-FR" altLang="fr-FR" sz="800" noProof="0">
                <a:solidFill>
                  <a:schemeClr val="tx1"/>
                </a:solidFill>
              </a:rPr>
              <a:pPr algn="r"/>
              <a:t>‹N°›</a:t>
            </a:fld>
            <a:endParaRPr lang="fr-FR" altLang="fr-FR" sz="800" noProof="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73" r:id="rId7"/>
    <p:sldLayoutId id="2147483682" r:id="rId8"/>
    <p:sldLayoutId id="2147483686" r:id="rId9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95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400485" y="6004657"/>
            <a:ext cx="7494587" cy="222403"/>
          </a:xfrm>
        </p:spPr>
        <p:txBody>
          <a:bodyPr/>
          <a:lstStyle/>
          <a:p>
            <a:pPr>
              <a:defRPr/>
            </a:pPr>
            <a:r>
              <a:rPr lang="fr-FR" b="0" dirty="0" smtClean="0"/>
              <a:t>Département du territoire</a:t>
            </a:r>
            <a:endParaRPr lang="fr-FR" b="0" dirty="0" smtClean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326054" y="133350"/>
            <a:ext cx="7663948" cy="1162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sz="3600" dirty="0"/>
              <a:t>Zone </a:t>
            </a:r>
            <a:r>
              <a:rPr lang="fr-FR" sz="3600" dirty="0" smtClean="0"/>
              <a:t>villas: </a:t>
            </a:r>
            <a:r>
              <a:rPr lang="fr-CH" sz="3600" dirty="0">
                <a:latin typeface="Arial" panose="020B0604020202020204" pitchFamily="34" charset="0"/>
              </a:rPr>
              <a:t>C</a:t>
            </a:r>
            <a:r>
              <a:rPr lang="fr-CH" sz="3600" dirty="0" smtClean="0">
                <a:latin typeface="Arial" panose="020B0604020202020204" pitchFamily="34" charset="0"/>
                <a:ea typeface="Calibri" panose="020F0502020204030204" pitchFamily="34" charset="0"/>
              </a:rPr>
              <a:t>onsensus </a:t>
            </a:r>
            <a:r>
              <a:rPr lang="fr-CH" sz="3600" dirty="0">
                <a:latin typeface="Arial" panose="020B0604020202020204" pitchFamily="34" charset="0"/>
                <a:ea typeface="Calibri" panose="020F0502020204030204" pitchFamily="34" charset="0"/>
              </a:rPr>
              <a:t>en vue d'une levée du gel des dérogations</a:t>
            </a:r>
            <a:r>
              <a:rPr lang="fr-FR" sz="3600" dirty="0" smtClean="0"/>
              <a:t> </a:t>
            </a:r>
            <a:endParaRPr lang="fr-CH" sz="3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19F094-6B7D-4B47-87EB-8C0EE9B2E7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6038"/>
          <a:stretch/>
        </p:blipFill>
        <p:spPr>
          <a:xfrm>
            <a:off x="38099" y="9525"/>
            <a:ext cx="1152525" cy="11620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/>
          <a:stretch/>
        </p:blipFill>
        <p:spPr>
          <a:xfrm>
            <a:off x="1190624" y="1335469"/>
            <a:ext cx="7953376" cy="453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01596" y="1631371"/>
            <a:ext cx="8915400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fr-FR" kern="0" dirty="0" smtClean="0"/>
          </a:p>
          <a:p>
            <a:endParaRPr lang="fr-FR" kern="0" dirty="0" smtClean="0"/>
          </a:p>
          <a:p>
            <a:r>
              <a:rPr lang="fr-FR" sz="4000" b="1" kern="0" dirty="0" smtClean="0"/>
              <a:t>Merci de votre attention</a:t>
            </a:r>
            <a:endParaRPr lang="fr-FR" sz="4000" b="1" strike="sngStrike" kern="0" dirty="0"/>
          </a:p>
        </p:txBody>
      </p:sp>
    </p:spTree>
    <p:extLst>
      <p:ext uri="{BB962C8B-B14F-4D97-AF65-F5344CB8AC3E}">
        <p14:creationId xmlns:p14="http://schemas.microsoft.com/office/powerpoint/2010/main" val="195424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004E089-3A6F-A442-83F5-F319C2D41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485" y="440277"/>
            <a:ext cx="7515225" cy="498177"/>
          </a:xfrm>
        </p:spPr>
        <p:txBody>
          <a:bodyPr/>
          <a:lstStyle/>
          <a:p>
            <a:r>
              <a:rPr lang="fr-FR" sz="2400" dirty="0" smtClean="0"/>
              <a:t>INTERVENANTS</a:t>
            </a:r>
            <a:endParaRPr lang="fr-FR" sz="2400" dirty="0"/>
          </a:p>
        </p:txBody>
      </p:sp>
      <p:sp>
        <p:nvSpPr>
          <p:cNvPr id="6" name="Espace réservé du contenu 2"/>
          <p:cNvSpPr>
            <a:spLocks noGrp="1"/>
          </p:cNvSpPr>
          <p:nvPr>
            <p:ph type="body" idx="4294967295"/>
          </p:nvPr>
        </p:nvSpPr>
        <p:spPr>
          <a:xfrm>
            <a:off x="240005" y="1444296"/>
            <a:ext cx="7752528" cy="3449437"/>
          </a:xfrm>
        </p:spPr>
        <p:txBody>
          <a:bodyPr>
            <a:noAutofit/>
          </a:bodyPr>
          <a:lstStyle/>
          <a:p>
            <a:pPr marL="285750" lvl="1">
              <a:buFont typeface="Arial" panose="020B0604020202020204" pitchFamily="34" charset="0"/>
              <a:buChar char="•"/>
            </a:pPr>
            <a:r>
              <a:rPr lang="fr-CH" sz="2400" dirty="0" smtClean="0"/>
              <a:t>M. Antonio Hodgers, conseiller d'Etat, département du territoire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fr-CH" sz="2400" dirty="0" smtClean="0"/>
              <a:t>M. Philippe </a:t>
            </a:r>
            <a:r>
              <a:rPr lang="fr-CH" sz="2400" dirty="0" err="1" smtClean="0"/>
              <a:t>Schwarm</a:t>
            </a:r>
            <a:r>
              <a:rPr lang="fr-CH" sz="2400" dirty="0" smtClean="0"/>
              <a:t>, conseiller administratif et membre du comité de l'ACG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fr-CH" sz="2400" dirty="0" smtClean="0"/>
              <a:t>M. Cyril Aellen, député et auteur du PL 12566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fr-CH" sz="2400" dirty="0" smtClean="0"/>
              <a:t>M. David Martin, député et président de la commission d'aménagement</a:t>
            </a:r>
          </a:p>
          <a:p>
            <a:pPr marL="0" lvl="1" indent="0">
              <a:buNone/>
            </a:pPr>
            <a:r>
              <a:rPr lang="fr-CH" sz="2400" dirty="0" smtClean="0"/>
              <a:t>	</a:t>
            </a:r>
            <a:endParaRPr lang="fr-CH" sz="2400" dirty="0"/>
          </a:p>
          <a:p>
            <a:pPr lvl="1">
              <a:buFont typeface="Arial" panose="020B0604020202020204" pitchFamily="34" charset="0"/>
              <a:buChar char="•"/>
            </a:pP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36277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004E089-3A6F-A442-83F5-F319C2D41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485" y="440277"/>
            <a:ext cx="7515225" cy="498177"/>
          </a:xfrm>
        </p:spPr>
        <p:txBody>
          <a:bodyPr/>
          <a:lstStyle/>
          <a:p>
            <a:r>
              <a:rPr lang="fr-FR" sz="2400" dirty="0" smtClean="0"/>
              <a:t>I. Rappel du contexte</a:t>
            </a:r>
            <a:endParaRPr lang="fr-FR" sz="2400" dirty="0"/>
          </a:p>
        </p:txBody>
      </p:sp>
      <p:sp>
        <p:nvSpPr>
          <p:cNvPr id="6" name="Espace réservé du contenu 2"/>
          <p:cNvSpPr>
            <a:spLocks noGrp="1"/>
          </p:cNvSpPr>
          <p:nvPr>
            <p:ph type="body" idx="4294967295"/>
          </p:nvPr>
        </p:nvSpPr>
        <p:spPr>
          <a:xfrm>
            <a:off x="240005" y="1444296"/>
            <a:ext cx="7752528" cy="3449437"/>
          </a:xfrm>
        </p:spPr>
        <p:txBody>
          <a:bodyPr>
            <a:no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CH" sz="2400" dirty="0" smtClean="0"/>
              <a:t>Constat partagé d'un développement non-coordonné de la zone villas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CH" sz="2400" dirty="0"/>
              <a:t>Pour les communes, ressenti général très négatif : impression que les dérogations sont devenues la règle, que les préavis communaux sont systématiquement écartés et que les sensibilités locales ne sont plus prises en </a:t>
            </a:r>
            <a:r>
              <a:rPr lang="fr-CH" sz="2400" dirty="0" smtClean="0"/>
              <a:t>compte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CH" sz="2400" dirty="0" smtClean="0"/>
              <a:t>Nécessité de marquer un temps d'arrêt pour préciser les conditions cadres et améliorer la qualité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fr-CH" sz="2400" dirty="0" smtClean="0"/>
              <a:t>Depuis le 29 novembre 2019, plus de dérogations au sens de l'art. 59 al. 4 </a:t>
            </a:r>
          </a:p>
          <a:p>
            <a:pPr marL="0" lvl="1" indent="0">
              <a:buNone/>
            </a:pPr>
            <a:endParaRPr lang="fr-CH" sz="2400" dirty="0" smtClean="0"/>
          </a:p>
          <a:p>
            <a:pPr marL="0" lvl="1" indent="0">
              <a:buNone/>
            </a:pPr>
            <a:r>
              <a:rPr lang="fr-CH" sz="2400" dirty="0" smtClean="0"/>
              <a:t>	</a:t>
            </a:r>
            <a:endParaRPr lang="fr-CH" sz="2400" dirty="0"/>
          </a:p>
          <a:p>
            <a:pPr lvl="1">
              <a:buFont typeface="Arial" panose="020B0604020202020204" pitchFamily="34" charset="0"/>
              <a:buChar char="•"/>
            </a:pP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4057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004E089-3A6F-A442-83F5-F319C2D41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485" y="440277"/>
            <a:ext cx="7515225" cy="498177"/>
          </a:xfrm>
        </p:spPr>
        <p:txBody>
          <a:bodyPr/>
          <a:lstStyle/>
          <a:p>
            <a:r>
              <a:rPr lang="fr-FR" sz="2400" dirty="0" smtClean="0"/>
              <a:t>Constat UBANISTIQUE</a:t>
            </a:r>
            <a:endParaRPr lang="fr-FR" sz="2400" dirty="0"/>
          </a:p>
        </p:txBody>
      </p:sp>
      <p:sp>
        <p:nvSpPr>
          <p:cNvPr id="6" name="Espace réservé du contenu 2"/>
          <p:cNvSpPr>
            <a:spLocks noGrp="1"/>
          </p:cNvSpPr>
          <p:nvPr>
            <p:ph type="body" idx="4294967295"/>
          </p:nvPr>
        </p:nvSpPr>
        <p:spPr>
          <a:xfrm>
            <a:off x="263782" y="5847645"/>
            <a:ext cx="8338350" cy="626534"/>
          </a:xfrm>
        </p:spPr>
        <p:txBody>
          <a:bodyPr>
            <a:no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399697" lvl="2" indent="0">
              <a:buNone/>
            </a:pPr>
            <a:r>
              <a:rPr lang="fr-CH" dirty="0"/>
              <a:t>H</a:t>
            </a:r>
            <a:r>
              <a:rPr lang="fr-CH" dirty="0" smtClean="0"/>
              <a:t>abitat </a:t>
            </a:r>
            <a:r>
              <a:rPr lang="fr-CH" dirty="0"/>
              <a:t>contigu, </a:t>
            </a:r>
            <a:r>
              <a:rPr lang="fr-CH" dirty="0" smtClean="0"/>
              <a:t>absence d'espaces publics </a:t>
            </a:r>
            <a:endParaRPr lang="fr-CH" sz="2400" dirty="0" smtClean="0"/>
          </a:p>
          <a:p>
            <a:pPr marL="0" lvl="1" indent="0">
              <a:buNone/>
            </a:pPr>
            <a:endParaRPr lang="fr-CH" sz="2400" dirty="0" smtClean="0"/>
          </a:p>
          <a:p>
            <a:pPr marL="0" lvl="1" indent="0">
              <a:buNone/>
            </a:pPr>
            <a:r>
              <a:rPr lang="fr-CH" sz="2400" dirty="0" smtClean="0"/>
              <a:t>	</a:t>
            </a:r>
            <a:endParaRPr lang="fr-CH" sz="2400" dirty="0"/>
          </a:p>
          <a:p>
            <a:pPr lvl="1">
              <a:buFont typeface="Arial" panose="020B0604020202020204" pitchFamily="34" charset="0"/>
              <a:buChar char="•"/>
            </a:pPr>
            <a:endParaRPr lang="fr-CH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5" y="886179"/>
            <a:ext cx="7880647" cy="49614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D87AE8-FE3D-A740-8070-37C04BC98B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5" y="4859161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004E089-3A6F-A442-83F5-F319C2D41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485" y="440277"/>
            <a:ext cx="7515225" cy="498177"/>
          </a:xfrm>
        </p:spPr>
        <p:txBody>
          <a:bodyPr/>
          <a:lstStyle/>
          <a:p>
            <a:r>
              <a:rPr lang="fr-FR" sz="2400" dirty="0" smtClean="0"/>
              <a:t>Constat PAYSAGER</a:t>
            </a:r>
            <a:endParaRPr lang="fr-FR" sz="2400" dirty="0"/>
          </a:p>
        </p:txBody>
      </p:sp>
      <p:sp>
        <p:nvSpPr>
          <p:cNvPr id="6" name="Espace réservé du contenu 2"/>
          <p:cNvSpPr>
            <a:spLocks noGrp="1"/>
          </p:cNvSpPr>
          <p:nvPr>
            <p:ph type="body" idx="4294967295"/>
          </p:nvPr>
        </p:nvSpPr>
        <p:spPr>
          <a:xfrm>
            <a:off x="309922" y="5864577"/>
            <a:ext cx="8338350" cy="778934"/>
          </a:xfrm>
        </p:spPr>
        <p:txBody>
          <a:bodyPr>
            <a:no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endParaRPr lang="fr-CH" dirty="0" smtClean="0"/>
          </a:p>
          <a:p>
            <a:pPr marL="399697" lvl="2" indent="0">
              <a:buNone/>
            </a:pPr>
            <a:r>
              <a:rPr lang="fr-CH" dirty="0" smtClean="0"/>
              <a:t>Monotonie paysagère, faible biodiversité, peu de continuité visuelle  </a:t>
            </a:r>
            <a:endParaRPr lang="fr-CH" sz="2400" dirty="0" smtClean="0"/>
          </a:p>
          <a:p>
            <a:pPr marL="0" lvl="1" indent="0">
              <a:buNone/>
            </a:pPr>
            <a:endParaRPr lang="fr-CH" sz="2400" dirty="0" smtClean="0"/>
          </a:p>
          <a:p>
            <a:pPr marL="0" lvl="1" indent="0">
              <a:buNone/>
            </a:pPr>
            <a:r>
              <a:rPr lang="fr-CH" sz="2400" dirty="0" smtClean="0"/>
              <a:t>	</a:t>
            </a:r>
            <a:endParaRPr lang="fr-CH" sz="2400" dirty="0"/>
          </a:p>
          <a:p>
            <a:pPr lvl="1">
              <a:buFont typeface="Arial" panose="020B0604020202020204" pitchFamily="34" charset="0"/>
              <a:buChar char="•"/>
            </a:pPr>
            <a:endParaRPr lang="fr-CH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5" y="938454"/>
            <a:ext cx="7675316" cy="51082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7E1FD8-CB72-D543-A3E7-D7CA420B98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51" y="4812029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004E089-3A6F-A442-83F5-F319C2D41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485" y="440277"/>
            <a:ext cx="7515225" cy="498177"/>
          </a:xfrm>
        </p:spPr>
        <p:txBody>
          <a:bodyPr/>
          <a:lstStyle/>
          <a:p>
            <a:r>
              <a:rPr lang="fr-FR" sz="2400" dirty="0" smtClean="0"/>
              <a:t>CONSTAT FONCIER</a:t>
            </a:r>
            <a:endParaRPr lang="fr-FR" sz="2400" dirty="0"/>
          </a:p>
        </p:txBody>
      </p:sp>
      <p:sp>
        <p:nvSpPr>
          <p:cNvPr id="6" name="Espace réservé du contenu 2"/>
          <p:cNvSpPr>
            <a:spLocks noGrp="1"/>
          </p:cNvSpPr>
          <p:nvPr>
            <p:ph type="body" idx="4294967295"/>
          </p:nvPr>
        </p:nvSpPr>
        <p:spPr>
          <a:xfrm>
            <a:off x="309922" y="5864577"/>
            <a:ext cx="8338350" cy="778934"/>
          </a:xfrm>
        </p:spPr>
        <p:txBody>
          <a:bodyPr>
            <a:no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endParaRPr lang="fr-CH" dirty="0" smtClean="0"/>
          </a:p>
          <a:p>
            <a:pPr marL="399697" lvl="2" indent="0">
              <a:buNone/>
            </a:pPr>
            <a:r>
              <a:rPr lang="fr-CH" dirty="0" smtClean="0"/>
              <a:t>Place importante du stationnement, imperméabilisation du sol, stratification du foncier   </a:t>
            </a:r>
            <a:endParaRPr lang="fr-CH" sz="2400" dirty="0" smtClean="0"/>
          </a:p>
          <a:p>
            <a:pPr marL="0" lvl="1" indent="0">
              <a:buNone/>
            </a:pPr>
            <a:endParaRPr lang="fr-CH" sz="2400" dirty="0" smtClean="0"/>
          </a:p>
          <a:p>
            <a:pPr marL="0" lvl="1" indent="0">
              <a:buNone/>
            </a:pPr>
            <a:r>
              <a:rPr lang="fr-CH" sz="2400" dirty="0" smtClean="0"/>
              <a:t>	</a:t>
            </a:r>
            <a:endParaRPr lang="fr-CH" sz="2400" dirty="0"/>
          </a:p>
          <a:p>
            <a:pPr lvl="1">
              <a:buFont typeface="Arial" panose="020B0604020202020204" pitchFamily="34" charset="0"/>
              <a:buChar char="•"/>
            </a:pPr>
            <a:endParaRPr lang="fr-CH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2" y="863600"/>
            <a:ext cx="8109938" cy="52944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10228B-5D56-E643-ABD6-44D03A5D81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91" y="501650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1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34269" y="1573992"/>
            <a:ext cx="8401050" cy="4733924"/>
          </a:xfrm>
        </p:spPr>
        <p:txBody>
          <a:bodyPr/>
          <a:lstStyle/>
          <a:p>
            <a:r>
              <a:rPr lang="fr-CH" dirty="0" smtClean="0"/>
              <a:t>Reprendre la main</a:t>
            </a:r>
          </a:p>
          <a:p>
            <a:pPr marL="457200" lvl="1" indent="0">
              <a:buNone/>
            </a:pPr>
            <a:r>
              <a:rPr lang="fr-CH" dirty="0"/>
              <a:t>	</a:t>
            </a:r>
            <a:r>
              <a:rPr lang="fr-CH" sz="2400" i="1" dirty="0" smtClean="0"/>
              <a:t>Maitriser le développement </a:t>
            </a:r>
          </a:p>
          <a:p>
            <a:pPr marL="0" indent="0">
              <a:buNone/>
            </a:pPr>
            <a:endParaRPr lang="fr-CH" dirty="0" smtClean="0"/>
          </a:p>
          <a:p>
            <a:r>
              <a:rPr lang="fr-CH" dirty="0" smtClean="0"/>
              <a:t>Définir une vision</a:t>
            </a:r>
          </a:p>
          <a:p>
            <a:pPr marL="0" indent="0">
              <a:buNone/>
            </a:pPr>
            <a:r>
              <a:rPr lang="fr-CH" dirty="0"/>
              <a:t>	</a:t>
            </a:r>
            <a:r>
              <a:rPr lang="fr-CH" i="1" dirty="0" smtClean="0"/>
              <a:t>Renforcer le rôle des </a:t>
            </a:r>
            <a:r>
              <a:rPr lang="fr-CH" i="1" dirty="0"/>
              <a:t>c</a:t>
            </a:r>
            <a:r>
              <a:rPr lang="fr-CH" i="1" dirty="0" smtClean="0"/>
              <a:t>ommunes </a:t>
            </a:r>
          </a:p>
          <a:p>
            <a:pPr marL="0" indent="0">
              <a:buNone/>
            </a:pPr>
            <a:endParaRPr lang="fr-CH" dirty="0" smtClean="0"/>
          </a:p>
          <a:p>
            <a:r>
              <a:rPr lang="fr-CH" dirty="0" smtClean="0"/>
              <a:t>Améliorer la qualité des projets </a:t>
            </a:r>
          </a:p>
          <a:p>
            <a:pPr marL="0" indent="0">
              <a:buNone/>
            </a:pPr>
            <a:r>
              <a:rPr lang="fr-CH" dirty="0"/>
              <a:t>	</a:t>
            </a:r>
            <a:r>
              <a:rPr lang="fr-CH" i="1" dirty="0" smtClean="0"/>
              <a:t>Au bénéfice de tous </a:t>
            </a:r>
          </a:p>
          <a:p>
            <a:pPr marL="0" indent="0">
              <a:buNone/>
            </a:pPr>
            <a:endParaRPr lang="fr-CH" i="1" dirty="0"/>
          </a:p>
          <a:p>
            <a:pPr marL="0" indent="0">
              <a:buNone/>
            </a:pPr>
            <a:endParaRPr lang="fr-CH" i="1" dirty="0" smtClean="0"/>
          </a:p>
          <a:p>
            <a:endParaRPr lang="fr-CH" dirty="0" smtClean="0"/>
          </a:p>
          <a:p>
            <a:endParaRPr lang="fr-CH" dirty="0"/>
          </a:p>
          <a:p>
            <a:pPr lvl="0"/>
            <a:endParaRPr lang="fr-CH" dirty="0"/>
          </a:p>
          <a:p>
            <a:endParaRPr lang="fr-CH" dirty="0" smtClean="0"/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748593" y="758739"/>
            <a:ext cx="6886575" cy="81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2400" dirty="0" smtClean="0">
                <a:latin typeface="+mn-lt"/>
              </a:rPr>
              <a:t>OBJECTIFS DU GEL</a:t>
            </a:r>
            <a:endParaRPr lang="fr-CH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0594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28625" y="1573992"/>
            <a:ext cx="8401050" cy="4733924"/>
          </a:xfrm>
        </p:spPr>
        <p:txBody>
          <a:bodyPr/>
          <a:lstStyle/>
          <a:p>
            <a:r>
              <a:rPr lang="fr-CH" dirty="0" smtClean="0"/>
              <a:t>Densifier là où c'est pertinent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H" dirty="0" smtClean="0"/>
              <a:t>Création de périmètres </a:t>
            </a:r>
            <a:r>
              <a:rPr lang="fr-CH" dirty="0"/>
              <a:t>de densification accrue </a:t>
            </a:r>
            <a:endParaRPr lang="fr-CH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CH" dirty="0" smtClean="0"/>
              <a:t>Définis </a:t>
            </a:r>
            <a:r>
              <a:rPr lang="fr-CH" dirty="0"/>
              <a:t>par le plan directeur de la commune (</a:t>
            </a:r>
            <a:r>
              <a:rPr lang="fr-CH" dirty="0" err="1"/>
              <a:t>PDCom</a:t>
            </a:r>
            <a:r>
              <a:rPr lang="fr-CH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H" dirty="0" smtClean="0"/>
              <a:t>Préavis favorable des communes nécessaire jusqu'au 31 décembre 2022 &gt; Préavis liant </a:t>
            </a:r>
          </a:p>
          <a:p>
            <a:pPr marL="0" indent="0">
              <a:buNone/>
            </a:pPr>
            <a:endParaRPr lang="fr-CH" dirty="0" smtClean="0"/>
          </a:p>
          <a:p>
            <a:r>
              <a:rPr lang="fr-CH" dirty="0" smtClean="0"/>
              <a:t>Taxe d'équipement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H" dirty="0" smtClean="0"/>
              <a:t>Financer la réalisation et la maintenance </a:t>
            </a:r>
            <a:r>
              <a:rPr lang="fr-CH" dirty="0"/>
              <a:t>des voies de communication </a:t>
            </a:r>
            <a:r>
              <a:rPr lang="fr-CH" dirty="0" smtClean="0"/>
              <a:t>publiques</a:t>
            </a:r>
          </a:p>
          <a:p>
            <a:pPr marL="0" indent="0">
              <a:buNone/>
            </a:pPr>
            <a:endParaRPr lang="fr-CH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CH" dirty="0" smtClean="0"/>
              <a:t>Surface de pleine terre pour chaque parcelle </a:t>
            </a:r>
          </a:p>
          <a:p>
            <a:pPr>
              <a:buFont typeface="Wingdings" panose="05000000000000000000" pitchFamily="2" charset="2"/>
              <a:buChar char="Ø"/>
            </a:pPr>
            <a:endParaRPr lang="fr-CH" dirty="0"/>
          </a:p>
          <a:p>
            <a:pPr marL="0" indent="0">
              <a:buNone/>
            </a:pPr>
            <a:endParaRPr lang="fr-CH" dirty="0" smtClean="0"/>
          </a:p>
          <a:p>
            <a:endParaRPr lang="fr-CH" dirty="0"/>
          </a:p>
          <a:p>
            <a:pPr lvl="0"/>
            <a:endParaRPr lang="fr-CH" dirty="0"/>
          </a:p>
          <a:p>
            <a:endParaRPr lang="fr-CH" dirty="0" smtClean="0"/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748593" y="758739"/>
            <a:ext cx="8146025" cy="81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2400" dirty="0" smtClean="0">
                <a:latin typeface="+mn-lt"/>
              </a:rPr>
              <a:t>II. CONSENSUS : NOUVELLES CONDITIONS CADRES </a:t>
            </a:r>
            <a:endParaRPr lang="fr-CH" sz="2400" dirty="0">
              <a:latin typeface="+mn-lt"/>
            </a:endParaRPr>
          </a:p>
        </p:txBody>
      </p:sp>
      <p:pic>
        <p:nvPicPr>
          <p:cNvPr id="5" name="Picture 9" descr="S:\UO3033\10_COMMUNICATION\02_Externe\A_Identité visuelle_DT\ID_visuelle2018\Images_pictos-symboles\NEWID_DT_PICTO_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18" y="555553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93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28625" y="1752600"/>
            <a:ext cx="8401050" cy="4733924"/>
          </a:xfrm>
        </p:spPr>
        <p:txBody>
          <a:bodyPr/>
          <a:lstStyle/>
          <a:p>
            <a:r>
              <a:rPr lang="fr-CH" dirty="0" smtClean="0"/>
              <a:t>Travail parlementaire : Adoption d'un nouvel article 59 al. 4 LCI</a:t>
            </a:r>
          </a:p>
          <a:p>
            <a:r>
              <a:rPr lang="fr-CH" dirty="0" smtClean="0"/>
              <a:t>Mise à jour du guide : Critères qualitatifs précisés</a:t>
            </a:r>
          </a:p>
          <a:p>
            <a:pPr marL="0" indent="0">
              <a:buNone/>
            </a:pPr>
            <a:endParaRPr lang="fr-CH" dirty="0"/>
          </a:p>
          <a:p>
            <a:pPr>
              <a:buFont typeface="Wingdings" panose="05000000000000000000" pitchFamily="2" charset="2"/>
              <a:buChar char="Ø"/>
            </a:pPr>
            <a:r>
              <a:rPr lang="fr-CH" dirty="0" smtClean="0"/>
              <a:t>Cadre et qualité : Levée du gel fin 2020 </a:t>
            </a:r>
            <a:endParaRPr lang="fr-CH" dirty="0"/>
          </a:p>
          <a:p>
            <a:endParaRPr lang="fr-CH" dirty="0" smtClean="0"/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737304" y="719228"/>
            <a:ext cx="6886575" cy="81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2400" dirty="0" smtClean="0">
                <a:latin typeface="+mn-lt"/>
              </a:rPr>
              <a:t>III. PROCHAINES ETAPES</a:t>
            </a:r>
            <a:endParaRPr lang="fr-CH" sz="2400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E23A75-538D-064F-885D-D3232FD123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81" y="357278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1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yrier12092019 - Copie">
  <a:themeElements>
    <a:clrScheme name="PrésentationEtat_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Et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T_BASE_PPT_190211" id="{1EFB8ACC-08BC-8B4A-90D8-F77125E24227}" vid="{79427016-6994-7A44-98AC-C2F4FF907DC5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ésentationEtat_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résentationEtat_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PrésentationEtat_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C53019437A184F861A7E74E399DA51" ma:contentTypeVersion="30" ma:contentTypeDescription="Crée un document." ma:contentTypeScope="" ma:versionID="10901e901a7132142f819bdf0f4b74a3">
  <xsd:schema xmlns:xsd="http://www.w3.org/2001/XMLSchema" xmlns:xs="http://www.w3.org/2001/XMLSchema" xmlns:p="http://schemas.microsoft.com/office/2006/metadata/properties" xmlns:ns2="16618668-4539-4bb0-a4c5-d868b30b6c7d" targetNamespace="http://schemas.microsoft.com/office/2006/metadata/properties" ma:root="true" ma:fieldsID="5e27d11f524fb5b8c87c8dda493fc64f" ns2:_="">
    <xsd:import namespace="16618668-4539-4bb0-a4c5-d868b30b6c7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18668-4539-4bb0-a4c5-d868b30b6c7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2a49067f-56fa-4220-988a-fc9f5346553f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618668-4539-4bb0-a4c5-d868b30b6c7d">ENH4EYCCSATJ-37862495-1</_dlc_DocId>
    <_dlc_DocIdUrl xmlns="16618668-4539-4bb0-a4c5-d868b30b6c7d">
      <Url>https://ecd.ge.ch/intra/d5/_layouts/15/DocIdRedir.aspx?ID=ENH4EYCCSATJ-37862495-1</Url>
      <Description>ENH4EYCCSATJ-37862495-1</Description>
    </_dlc_DocIdUrl>
  </documentManagement>
</p:properties>
</file>

<file path=customXml/itemProps1.xml><?xml version="1.0" encoding="utf-8"?>
<ds:datastoreItem xmlns:ds="http://schemas.openxmlformats.org/officeDocument/2006/customXml" ds:itemID="{0A8E4AFA-9173-47D5-A685-3868F2BE0C4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BCB6D8C-C9A9-4079-AD02-1BDD51FF0B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618668-4539-4bb0-a4c5-d868b30b6c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7392ED-BE3E-4F2D-AFAE-7087CF4E4168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FF83ED0C-4559-4DA0-9CEC-1206393EEB55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3DEA1090-7246-457D-B035-3B45DD0A9BAF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16618668-4539-4bb0-a4c5-d868b30b6c7d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2729</TotalTime>
  <Words>454</Words>
  <Application>Microsoft Office PowerPoint</Application>
  <PresentationFormat>Affichage à l'écran (4:3)</PresentationFormat>
  <Paragraphs>82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Wingdings</vt:lpstr>
      <vt:lpstr>veyrier12092019 - Copie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Etat de Genève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Opportunités et risques de la densification de la zone 5</dc:title>
  <dc:creator>Aubert Marie Sophie (DT)</dc:creator>
  <cp:lastModifiedBy>Gross Rafaèle (DT)</cp:lastModifiedBy>
  <cp:revision>132</cp:revision>
  <cp:lastPrinted>2020-06-30T07:25:21Z</cp:lastPrinted>
  <dcterms:created xsi:type="dcterms:W3CDTF">2019-09-17T15:50:19Z</dcterms:created>
  <dcterms:modified xsi:type="dcterms:W3CDTF">2020-06-30T08:22:33Z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0x010100E0C53019437A184F861A7E74E399DA51</vt:lpwstr>
  </property>
  <property fmtid="{D5CDD505-2E9C-101B-9397-08002B2CF9AE}" pid="3" name="_dlc_DocIdItemGuid">
    <vt:lpwstr>0f0eace6-591c-45b8-821d-9b1e22a2c2a5</vt:lpwstr>
  </property>
</Properties>
</file>