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7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  <p:sldMasterId id="2147483938" r:id="rId2"/>
    <p:sldMasterId id="2147483902" r:id="rId3"/>
    <p:sldMasterId id="2147483908" r:id="rId4"/>
    <p:sldMasterId id="2147483926" r:id="rId5"/>
    <p:sldMasterId id="2147483920" r:id="rId6"/>
    <p:sldMasterId id="2147483944" r:id="rId7"/>
    <p:sldMasterId id="2147483914" r:id="rId8"/>
    <p:sldMasterId id="2147483932" r:id="rId9"/>
  </p:sldMasterIdLst>
  <p:notesMasterIdLst>
    <p:notesMasterId r:id="rId20"/>
  </p:notesMasterIdLst>
  <p:handoutMasterIdLst>
    <p:handoutMasterId r:id="rId21"/>
  </p:handoutMasterIdLst>
  <p:sldIdLst>
    <p:sldId id="257" r:id="rId10"/>
    <p:sldId id="258" r:id="rId11"/>
    <p:sldId id="264" r:id="rId12"/>
    <p:sldId id="259" r:id="rId13"/>
    <p:sldId id="267" r:id="rId14"/>
    <p:sldId id="266" r:id="rId15"/>
    <p:sldId id="261" r:id="rId16"/>
    <p:sldId id="262" r:id="rId17"/>
    <p:sldId id="263" r:id="rId18"/>
    <p:sldId id="268" r:id="rId1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9FC63C61-E706-C448-BF96-596260CD90A5}">
          <p14:sldIdLst>
            <p14:sldId id="257"/>
            <p14:sldId id="258"/>
            <p14:sldId id="264"/>
            <p14:sldId id="259"/>
            <p14:sldId id="267"/>
            <p14:sldId id="266"/>
            <p14:sldId id="261"/>
            <p14:sldId id="262"/>
            <p14:sldId id="263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pos="2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at Chrystelle (DI)" initials="CC(" lastIdx="8" clrIdx="0">
    <p:extLst>
      <p:ext uri="{19B8F6BF-5375-455C-9EA6-DF929625EA0E}">
        <p15:presenceInfo xmlns:p15="http://schemas.microsoft.com/office/powerpoint/2012/main" userId="S-1-5-21-2136765190-1946908106-23540016-680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30757"/>
    <a:srgbClr val="A8096E"/>
    <a:srgbClr val="466436"/>
    <a:srgbClr val="597F44"/>
    <a:srgbClr val="A80014"/>
    <a:srgbClr val="D10019"/>
    <a:srgbClr val="005670"/>
    <a:srgbClr val="00465C"/>
    <a:srgbClr val="00716B"/>
    <a:srgbClr val="00A1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D03447BB-5D67-496B-8E87-E561075AD55C}" styleName="Style foncé 1 - Accentuation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56" autoAdjust="0"/>
  </p:normalViewPr>
  <p:slideViewPr>
    <p:cSldViewPr snapToObjects="1">
      <p:cViewPr varScale="1">
        <p:scale>
          <a:sx n="111" d="100"/>
          <a:sy n="111" d="100"/>
        </p:scale>
        <p:origin x="990" y="108"/>
      </p:cViewPr>
      <p:guideLst>
        <p:guide orient="horz" pos="572"/>
        <p:guide pos="2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0"/>
    </p:cViewPr>
  </p:sorterViewPr>
  <p:notesViewPr>
    <p:cSldViewPr snapToObjects="1"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E2A90-738B-D74D-AFA1-7BEDF63BADD8}" type="datetimeFigureOut">
              <a:rPr lang="fr-FR" smtClean="0"/>
              <a:t>03/11/2020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90837-3B0A-0B41-9836-58A3D63491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6071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B0684-DE76-CF4D-BA66-E5F86D747113}" type="datetimeFigureOut">
              <a:rPr lang="fr-FR" smtClean="0"/>
              <a:t>03/11/2020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FCF00-9D7D-9F44-808E-C81CC21EBB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9423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"/>
            <a:ext cx="9144000" cy="5845175"/>
          </a:xfrm>
          <a:prstGeom prst="rect">
            <a:avLst/>
          </a:prstGeom>
          <a:gradFill flip="none" rotWithShape="1">
            <a:gsLst>
              <a:gs pos="100000">
                <a:srgbClr val="7B8103"/>
              </a:gs>
              <a:gs pos="0">
                <a:srgbClr val="C7D60F"/>
              </a:gs>
            </a:gsLst>
            <a:lin ang="20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90799" y="666750"/>
            <a:ext cx="6310815" cy="3590925"/>
          </a:xfrm>
        </p:spPr>
        <p:txBody>
          <a:bodyPr anchor="b" anchorCtr="0">
            <a:noAutofit/>
          </a:bodyPr>
          <a:lstStyle>
            <a:lvl1pPr>
              <a:lnSpc>
                <a:spcPts val="4800"/>
              </a:lnSpc>
              <a:defRPr sz="4800"/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590800" y="4362450"/>
            <a:ext cx="6310814" cy="1381124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ajouter un sous-titre</a:t>
            </a:r>
            <a:endParaRPr lang="fr-CH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5845174"/>
            <a:ext cx="9144000" cy="10251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Picture 5" descr="LOGOFRUTIG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59475"/>
            <a:ext cx="9144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85837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  <p:sp>
        <p:nvSpPr>
          <p:cNvPr id="21" name="Espace réservé de la date 1"/>
          <p:cNvSpPr>
            <a:spLocks noGrp="1"/>
          </p:cNvSpPr>
          <p:nvPr userDrawn="1"/>
        </p:nvSpPr>
        <p:spPr>
          <a:xfrm>
            <a:off x="1412276" y="6217444"/>
            <a:ext cx="7480300" cy="100012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/>
              <a:t>Office cantonal des transports</a:t>
            </a:r>
            <a:endParaRPr lang="fr-FR" dirty="0"/>
          </a:p>
        </p:txBody>
      </p:sp>
      <p:sp>
        <p:nvSpPr>
          <p:cNvPr id="22" name="Espace réservé du pied de page 2"/>
          <p:cNvSpPr>
            <a:spLocks noGrp="1"/>
          </p:cNvSpPr>
          <p:nvPr userDrawn="1"/>
        </p:nvSpPr>
        <p:spPr>
          <a:xfrm>
            <a:off x="1374176" y="6028531"/>
            <a:ext cx="7494587" cy="112713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/>
              <a:t>Département des infrastructures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7814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e à 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sz="quarter" idx="20"/>
          </p:nvPr>
        </p:nvSpPr>
        <p:spPr>
          <a:xfrm>
            <a:off x="4932048" y="1727200"/>
            <a:ext cx="3754752" cy="46721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9"/>
          </p:nvPr>
        </p:nvSpPr>
        <p:spPr>
          <a:xfrm>
            <a:off x="457200" y="1727200"/>
            <a:ext cx="3740150" cy="46721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4548602" y="883460"/>
            <a:ext cx="0" cy="5515936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883459"/>
            <a:ext cx="3739602" cy="601325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motdifier les styles du texte du masque</a:t>
            </a:r>
          </a:p>
        </p:txBody>
      </p:sp>
      <p:sp>
        <p:nvSpPr>
          <p:cNvPr id="17" name="Espace réservé du texte 2"/>
          <p:cNvSpPr>
            <a:spLocks noGrp="1"/>
          </p:cNvSpPr>
          <p:nvPr>
            <p:ph type="body" idx="13"/>
          </p:nvPr>
        </p:nvSpPr>
        <p:spPr>
          <a:xfrm>
            <a:off x="4932048" y="883460"/>
            <a:ext cx="3739602" cy="60132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modifier les styles du texte du masque</a:t>
            </a:r>
          </a:p>
        </p:txBody>
      </p:sp>
      <p:sp>
        <p:nvSpPr>
          <p:cNvPr id="20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85148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-1"/>
            <a:ext cx="9144000" cy="5845175"/>
          </a:xfrm>
          <a:prstGeom prst="rect">
            <a:avLst/>
          </a:prstGeom>
          <a:gradFill flip="none" rotWithShape="1">
            <a:gsLst>
              <a:gs pos="100000">
                <a:srgbClr val="CD7102"/>
              </a:gs>
              <a:gs pos="0">
                <a:srgbClr val="F79501"/>
              </a:gs>
            </a:gsLst>
            <a:lin ang="20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90799" y="666750"/>
            <a:ext cx="6310815" cy="3590925"/>
          </a:xfrm>
        </p:spPr>
        <p:txBody>
          <a:bodyPr anchor="b" anchorCtr="0">
            <a:noAutofit/>
          </a:bodyPr>
          <a:lstStyle>
            <a:lvl1pPr>
              <a:lnSpc>
                <a:spcPts val="4800"/>
              </a:lnSpc>
              <a:defRPr sz="4800"/>
            </a:lvl1pPr>
          </a:lstStyle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590800" y="4362450"/>
            <a:ext cx="6310814" cy="1381124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ajouter un sous-titre</a:t>
            </a:r>
            <a:endParaRPr lang="fr-CH" dirty="0"/>
          </a:p>
        </p:txBody>
      </p:sp>
      <p:sp>
        <p:nvSpPr>
          <p:cNvPr id="30" name="Rectangle 29"/>
          <p:cNvSpPr/>
          <p:nvPr userDrawn="1"/>
        </p:nvSpPr>
        <p:spPr>
          <a:xfrm>
            <a:off x="0" y="5845174"/>
            <a:ext cx="9144000" cy="10251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31" name="Picture 5" descr="LOGOFRUTIG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59475"/>
            <a:ext cx="9144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85837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  <p:sp>
        <p:nvSpPr>
          <p:cNvPr id="33" name="Espace réservé de la date 1"/>
          <p:cNvSpPr>
            <a:spLocks noGrp="1"/>
          </p:cNvSpPr>
          <p:nvPr userDrawn="1"/>
        </p:nvSpPr>
        <p:spPr>
          <a:xfrm>
            <a:off x="1412276" y="6217444"/>
            <a:ext cx="7480300" cy="100012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/>
              <a:t>Office cantonal des transports</a:t>
            </a:r>
            <a:endParaRPr lang="fr-FR" dirty="0"/>
          </a:p>
        </p:txBody>
      </p:sp>
      <p:sp>
        <p:nvSpPr>
          <p:cNvPr id="10" name="Espace réservé du pied de page 2"/>
          <p:cNvSpPr>
            <a:spLocks noGrp="1"/>
          </p:cNvSpPr>
          <p:nvPr userDrawn="1"/>
        </p:nvSpPr>
        <p:spPr>
          <a:xfrm>
            <a:off x="1374176" y="6028531"/>
            <a:ext cx="7494587" cy="112713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/>
              <a:t>Département des infrastructures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9561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431800" y="908050"/>
            <a:ext cx="8255000" cy="549134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9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996928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'image de la bibliothèque 7"/>
          <p:cNvSpPr>
            <a:spLocks noGrp="1"/>
          </p:cNvSpPr>
          <p:nvPr>
            <p:ph type="clipArt" sz="quarter" idx="13"/>
          </p:nvPr>
        </p:nvSpPr>
        <p:spPr>
          <a:xfrm>
            <a:off x="457200" y="2273066"/>
            <a:ext cx="4564860" cy="4126330"/>
          </a:xfrm>
          <a:prstGeom prst="rect">
            <a:avLst/>
          </a:prstGeom>
          <a:solidFill>
            <a:srgbClr val="D9D9D9"/>
          </a:solidFill>
        </p:spPr>
        <p:txBody>
          <a:bodyPr vert="horz" anchor="t" anchorCtr="1"/>
          <a:lstStyle>
            <a:lvl1pPr marL="0" indent="0" algn="r">
              <a:buFontTx/>
              <a:buNone/>
              <a:defRPr sz="1200"/>
            </a:lvl1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0"/>
          </p:nvPr>
        </p:nvSpPr>
        <p:spPr>
          <a:xfrm>
            <a:off x="5111750" y="2273300"/>
            <a:ext cx="3557588" cy="412607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13" name="Espace réservé du texte 5"/>
          <p:cNvSpPr>
            <a:spLocks noGrp="1"/>
          </p:cNvSpPr>
          <p:nvPr>
            <p:ph type="body" sz="quarter" idx="14" hasCustomPrompt="1"/>
          </p:nvPr>
        </p:nvSpPr>
        <p:spPr>
          <a:xfrm>
            <a:off x="454025" y="863600"/>
            <a:ext cx="8232775" cy="117792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800"/>
              </a:lnSpc>
              <a:spcBef>
                <a:spcPts val="0"/>
              </a:spcBef>
              <a:buFontTx/>
              <a:buNone/>
              <a:defRPr sz="4000" b="1" i="0" cap="all" baseline="0">
                <a:solidFill>
                  <a:schemeClr val="tx1"/>
                </a:solidFill>
              </a:defRPr>
            </a:lvl1pPr>
            <a:lvl2pPr>
              <a:lnSpc>
                <a:spcPts val="4300"/>
              </a:lnSpc>
              <a:buFontTx/>
              <a:buNone/>
              <a:defRPr sz="4500" b="1" i="0" cap="all" baseline="0"/>
            </a:lvl2pPr>
            <a:lvl3pPr>
              <a:lnSpc>
                <a:spcPts val="4300"/>
              </a:lnSpc>
              <a:buFontTx/>
              <a:buNone/>
              <a:defRPr sz="4500" b="1" i="0" cap="all" baseline="0"/>
            </a:lvl3pPr>
            <a:lvl4pPr>
              <a:lnSpc>
                <a:spcPts val="4300"/>
              </a:lnSpc>
              <a:buFontTx/>
              <a:buNone/>
              <a:defRPr sz="4500" b="1" i="0" cap="all" baseline="0"/>
            </a:lvl4pPr>
            <a:lvl5pPr marL="1828800" indent="0">
              <a:lnSpc>
                <a:spcPts val="4300"/>
              </a:lnSpc>
              <a:buFontTx/>
              <a:buNone/>
              <a:defRPr sz="4500" b="1" i="0" cap="all" baseline="0"/>
            </a:lvl5pPr>
          </a:lstStyle>
          <a:p>
            <a:pPr lvl="0"/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6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799794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844800" y="772160"/>
            <a:ext cx="5386636" cy="536194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4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99577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e à 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sz="quarter" idx="20"/>
          </p:nvPr>
        </p:nvSpPr>
        <p:spPr>
          <a:xfrm>
            <a:off x="4932048" y="1727200"/>
            <a:ext cx="3754752" cy="46721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9"/>
          </p:nvPr>
        </p:nvSpPr>
        <p:spPr>
          <a:xfrm>
            <a:off x="457200" y="1727200"/>
            <a:ext cx="3740150" cy="46721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4548602" y="883460"/>
            <a:ext cx="0" cy="5515936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883459"/>
            <a:ext cx="3739602" cy="601325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motdifier les styles du texte du masque</a:t>
            </a:r>
          </a:p>
        </p:txBody>
      </p:sp>
      <p:sp>
        <p:nvSpPr>
          <p:cNvPr id="17" name="Espace réservé du texte 2"/>
          <p:cNvSpPr>
            <a:spLocks noGrp="1"/>
          </p:cNvSpPr>
          <p:nvPr>
            <p:ph type="body" idx="13"/>
          </p:nvPr>
        </p:nvSpPr>
        <p:spPr>
          <a:xfrm>
            <a:off x="4932048" y="883460"/>
            <a:ext cx="3739602" cy="60132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modifier les styles du texte du masque</a:t>
            </a:r>
          </a:p>
        </p:txBody>
      </p:sp>
      <p:sp>
        <p:nvSpPr>
          <p:cNvPr id="20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8848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-1"/>
            <a:ext cx="9144000" cy="5845175"/>
          </a:xfrm>
          <a:prstGeom prst="rect">
            <a:avLst/>
          </a:prstGeom>
          <a:gradFill flip="none" rotWithShape="1">
            <a:gsLst>
              <a:gs pos="100000">
                <a:srgbClr val="00749D"/>
              </a:gs>
              <a:gs pos="0">
                <a:srgbClr val="02A6E3"/>
              </a:gs>
            </a:gsLst>
            <a:lin ang="20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90799" y="666750"/>
            <a:ext cx="6310815" cy="3590925"/>
          </a:xfrm>
        </p:spPr>
        <p:txBody>
          <a:bodyPr anchor="b" anchorCtr="0">
            <a:noAutofit/>
          </a:bodyPr>
          <a:lstStyle>
            <a:lvl1pPr>
              <a:lnSpc>
                <a:spcPts val="4800"/>
              </a:lnSpc>
              <a:defRPr sz="4800"/>
            </a:lvl1pPr>
          </a:lstStyle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590800" y="4362450"/>
            <a:ext cx="6310814" cy="1381124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ajouter un sous-titre</a:t>
            </a:r>
            <a:endParaRPr lang="fr-CH" dirty="0"/>
          </a:p>
        </p:txBody>
      </p:sp>
      <p:sp>
        <p:nvSpPr>
          <p:cNvPr id="29" name="Rectangle 28"/>
          <p:cNvSpPr/>
          <p:nvPr userDrawn="1"/>
        </p:nvSpPr>
        <p:spPr>
          <a:xfrm>
            <a:off x="0" y="5845174"/>
            <a:ext cx="9144000" cy="10251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30" name="Picture 5" descr="LOGOFRUTIG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59475"/>
            <a:ext cx="9144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85837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  <p:sp>
        <p:nvSpPr>
          <p:cNvPr id="36" name="Espace réservé de la date 1"/>
          <p:cNvSpPr>
            <a:spLocks noGrp="1"/>
          </p:cNvSpPr>
          <p:nvPr userDrawn="1"/>
        </p:nvSpPr>
        <p:spPr>
          <a:xfrm>
            <a:off x="1412276" y="6217444"/>
            <a:ext cx="7480300" cy="100012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/>
              <a:t>Office cantonal des transports</a:t>
            </a:r>
            <a:endParaRPr lang="fr-FR" dirty="0"/>
          </a:p>
        </p:txBody>
      </p:sp>
      <p:sp>
        <p:nvSpPr>
          <p:cNvPr id="10" name="Espace réservé du pied de page 2"/>
          <p:cNvSpPr>
            <a:spLocks noGrp="1"/>
          </p:cNvSpPr>
          <p:nvPr userDrawn="1"/>
        </p:nvSpPr>
        <p:spPr>
          <a:xfrm>
            <a:off x="1374176" y="6028531"/>
            <a:ext cx="7494587" cy="112713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/>
              <a:t>Département des infrastructures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2245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431800" y="908050"/>
            <a:ext cx="8255000" cy="5491346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9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63207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'image de la bibliothèque 7"/>
          <p:cNvSpPr>
            <a:spLocks noGrp="1"/>
          </p:cNvSpPr>
          <p:nvPr>
            <p:ph type="clipArt" sz="quarter" idx="13"/>
          </p:nvPr>
        </p:nvSpPr>
        <p:spPr>
          <a:xfrm>
            <a:off x="457200" y="2273066"/>
            <a:ext cx="4564860" cy="4126330"/>
          </a:xfrm>
          <a:prstGeom prst="rect">
            <a:avLst/>
          </a:prstGeom>
          <a:solidFill>
            <a:srgbClr val="D9D9D9"/>
          </a:solidFill>
        </p:spPr>
        <p:txBody>
          <a:bodyPr vert="horz" anchor="t" anchorCtr="1"/>
          <a:lstStyle>
            <a:lvl1pPr marL="0" indent="0" algn="r">
              <a:buFontTx/>
              <a:buNone/>
              <a:defRPr sz="1200"/>
            </a:lvl1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0"/>
          </p:nvPr>
        </p:nvSpPr>
        <p:spPr>
          <a:xfrm>
            <a:off x="5111750" y="2273300"/>
            <a:ext cx="3557588" cy="412607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13" name="Espace réservé du texte 5"/>
          <p:cNvSpPr>
            <a:spLocks noGrp="1"/>
          </p:cNvSpPr>
          <p:nvPr>
            <p:ph type="body" sz="quarter" idx="14" hasCustomPrompt="1"/>
          </p:nvPr>
        </p:nvSpPr>
        <p:spPr>
          <a:xfrm>
            <a:off x="454025" y="863600"/>
            <a:ext cx="8232775" cy="117792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800"/>
              </a:lnSpc>
              <a:spcBef>
                <a:spcPts val="0"/>
              </a:spcBef>
              <a:buFontTx/>
              <a:buNone/>
              <a:defRPr sz="4000" b="1" i="0" cap="all" baseline="0">
                <a:solidFill>
                  <a:schemeClr val="tx1"/>
                </a:solidFill>
              </a:defRPr>
            </a:lvl1pPr>
            <a:lvl2pPr>
              <a:lnSpc>
                <a:spcPts val="4300"/>
              </a:lnSpc>
              <a:buFontTx/>
              <a:buNone/>
              <a:defRPr sz="4500" b="1" i="0" cap="all" baseline="0"/>
            </a:lvl2pPr>
            <a:lvl3pPr>
              <a:lnSpc>
                <a:spcPts val="4300"/>
              </a:lnSpc>
              <a:buFontTx/>
              <a:buNone/>
              <a:defRPr sz="4500" b="1" i="0" cap="all" baseline="0"/>
            </a:lvl3pPr>
            <a:lvl4pPr>
              <a:lnSpc>
                <a:spcPts val="4300"/>
              </a:lnSpc>
              <a:buFontTx/>
              <a:buNone/>
              <a:defRPr sz="4500" b="1" i="0" cap="all" baseline="0"/>
            </a:lvl4pPr>
            <a:lvl5pPr marL="1828800" indent="0">
              <a:lnSpc>
                <a:spcPts val="4300"/>
              </a:lnSpc>
              <a:buFontTx/>
              <a:buNone/>
              <a:defRPr sz="4500" b="1" i="0" cap="all" baseline="0"/>
            </a:lvl5pPr>
          </a:lstStyle>
          <a:p>
            <a:pPr lvl="0"/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6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19203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844800" y="772160"/>
            <a:ext cx="5386636" cy="536194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4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20999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431800" y="908050"/>
            <a:ext cx="8255000" cy="549134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9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032561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e à 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sz="quarter" idx="20"/>
          </p:nvPr>
        </p:nvSpPr>
        <p:spPr>
          <a:xfrm>
            <a:off x="4932048" y="1727200"/>
            <a:ext cx="3754752" cy="46721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9"/>
          </p:nvPr>
        </p:nvSpPr>
        <p:spPr>
          <a:xfrm>
            <a:off x="457200" y="1727200"/>
            <a:ext cx="3740150" cy="46721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4548602" y="883460"/>
            <a:ext cx="0" cy="5515936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883459"/>
            <a:ext cx="3739602" cy="601325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motdifier les styles du texte du masque</a:t>
            </a:r>
          </a:p>
        </p:txBody>
      </p:sp>
      <p:sp>
        <p:nvSpPr>
          <p:cNvPr id="17" name="Espace réservé du texte 2"/>
          <p:cNvSpPr>
            <a:spLocks noGrp="1"/>
          </p:cNvSpPr>
          <p:nvPr>
            <p:ph type="body" idx="13"/>
          </p:nvPr>
        </p:nvSpPr>
        <p:spPr>
          <a:xfrm>
            <a:off x="4932048" y="883460"/>
            <a:ext cx="3739602" cy="60132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modifier les styles du texte du masque</a:t>
            </a:r>
          </a:p>
        </p:txBody>
      </p:sp>
      <p:sp>
        <p:nvSpPr>
          <p:cNvPr id="20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76407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-1"/>
            <a:ext cx="9144000" cy="5845175"/>
          </a:xfrm>
          <a:prstGeom prst="rect">
            <a:avLst/>
          </a:prstGeom>
          <a:gradFill flip="none" rotWithShape="1">
            <a:gsLst>
              <a:gs pos="100000">
                <a:srgbClr val="00465C"/>
              </a:gs>
              <a:gs pos="0">
                <a:srgbClr val="005670"/>
              </a:gs>
            </a:gsLst>
            <a:lin ang="20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90799" y="666750"/>
            <a:ext cx="6310815" cy="3590925"/>
          </a:xfrm>
        </p:spPr>
        <p:txBody>
          <a:bodyPr anchor="b" anchorCtr="0">
            <a:noAutofit/>
          </a:bodyPr>
          <a:lstStyle>
            <a:lvl1pPr>
              <a:lnSpc>
                <a:spcPts val="4800"/>
              </a:lnSpc>
              <a:defRPr sz="4800"/>
            </a:lvl1pPr>
          </a:lstStyle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590800" y="4362450"/>
            <a:ext cx="6310814" cy="1381124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ajouter un sous-titre</a:t>
            </a:r>
            <a:endParaRPr lang="fr-CH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0" y="5845174"/>
            <a:ext cx="9144000" cy="10251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5" name="Picture 5" descr="LOGOFRUTIG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59475"/>
            <a:ext cx="9144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85837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  <p:sp>
        <p:nvSpPr>
          <p:cNvPr id="27" name="Espace réservé de la date 1"/>
          <p:cNvSpPr>
            <a:spLocks noGrp="1"/>
          </p:cNvSpPr>
          <p:nvPr userDrawn="1"/>
        </p:nvSpPr>
        <p:spPr>
          <a:xfrm>
            <a:off x="1412276" y="6217444"/>
            <a:ext cx="7480300" cy="100012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/>
              <a:t>Office cantonal des transports</a:t>
            </a:r>
            <a:endParaRPr lang="fr-FR" dirty="0"/>
          </a:p>
        </p:txBody>
      </p:sp>
      <p:sp>
        <p:nvSpPr>
          <p:cNvPr id="10" name="Espace réservé du pied de page 2"/>
          <p:cNvSpPr>
            <a:spLocks noGrp="1"/>
          </p:cNvSpPr>
          <p:nvPr userDrawn="1"/>
        </p:nvSpPr>
        <p:spPr>
          <a:xfrm>
            <a:off x="1374176" y="6028531"/>
            <a:ext cx="7494587" cy="112713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/>
              <a:t>Département des infrastructures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9406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431800" y="908050"/>
            <a:ext cx="8255000" cy="549134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9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90494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'image de la bibliothèque 7"/>
          <p:cNvSpPr>
            <a:spLocks noGrp="1"/>
          </p:cNvSpPr>
          <p:nvPr>
            <p:ph type="clipArt" sz="quarter" idx="13"/>
          </p:nvPr>
        </p:nvSpPr>
        <p:spPr>
          <a:xfrm>
            <a:off x="457200" y="2273066"/>
            <a:ext cx="4564860" cy="4126330"/>
          </a:xfrm>
          <a:prstGeom prst="rect">
            <a:avLst/>
          </a:prstGeom>
          <a:solidFill>
            <a:srgbClr val="D9D9D9"/>
          </a:solidFill>
        </p:spPr>
        <p:txBody>
          <a:bodyPr vert="horz" anchor="t" anchorCtr="1"/>
          <a:lstStyle>
            <a:lvl1pPr marL="0" indent="0" algn="r">
              <a:buFontTx/>
              <a:buNone/>
              <a:defRPr sz="1200"/>
            </a:lvl1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0"/>
          </p:nvPr>
        </p:nvSpPr>
        <p:spPr>
          <a:xfrm>
            <a:off x="5111750" y="2273300"/>
            <a:ext cx="3557588" cy="412607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13" name="Espace réservé du texte 5"/>
          <p:cNvSpPr>
            <a:spLocks noGrp="1"/>
          </p:cNvSpPr>
          <p:nvPr>
            <p:ph type="body" sz="quarter" idx="14" hasCustomPrompt="1"/>
          </p:nvPr>
        </p:nvSpPr>
        <p:spPr>
          <a:xfrm>
            <a:off x="454025" y="863600"/>
            <a:ext cx="8232775" cy="117792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800"/>
              </a:lnSpc>
              <a:spcBef>
                <a:spcPts val="0"/>
              </a:spcBef>
              <a:buFontTx/>
              <a:buNone/>
              <a:defRPr sz="4000" b="1" i="0" cap="all" baseline="0">
                <a:solidFill>
                  <a:schemeClr val="tx1"/>
                </a:solidFill>
              </a:defRPr>
            </a:lvl1pPr>
            <a:lvl2pPr>
              <a:lnSpc>
                <a:spcPts val="4300"/>
              </a:lnSpc>
              <a:buFontTx/>
              <a:buNone/>
              <a:defRPr sz="4500" b="1" i="0" cap="all" baseline="0"/>
            </a:lvl2pPr>
            <a:lvl3pPr>
              <a:lnSpc>
                <a:spcPts val="4300"/>
              </a:lnSpc>
              <a:buFontTx/>
              <a:buNone/>
              <a:defRPr sz="4500" b="1" i="0" cap="all" baseline="0"/>
            </a:lvl3pPr>
            <a:lvl4pPr>
              <a:lnSpc>
                <a:spcPts val="4300"/>
              </a:lnSpc>
              <a:buFontTx/>
              <a:buNone/>
              <a:defRPr sz="4500" b="1" i="0" cap="all" baseline="0"/>
            </a:lvl4pPr>
            <a:lvl5pPr marL="1828800" indent="0">
              <a:lnSpc>
                <a:spcPts val="4300"/>
              </a:lnSpc>
              <a:buFontTx/>
              <a:buNone/>
              <a:defRPr sz="4500" b="1" i="0" cap="all" baseline="0"/>
            </a:lvl5pPr>
          </a:lstStyle>
          <a:p>
            <a:pPr lvl="0"/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6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43815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844800" y="772160"/>
            <a:ext cx="5386636" cy="536194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4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10268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e à 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sz="quarter" idx="20"/>
          </p:nvPr>
        </p:nvSpPr>
        <p:spPr>
          <a:xfrm>
            <a:off x="4932048" y="1727200"/>
            <a:ext cx="3754752" cy="46721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9"/>
          </p:nvPr>
        </p:nvSpPr>
        <p:spPr>
          <a:xfrm>
            <a:off x="457200" y="1727200"/>
            <a:ext cx="3740150" cy="46721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4548602" y="883460"/>
            <a:ext cx="0" cy="5515936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883459"/>
            <a:ext cx="3739602" cy="601325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motdifier les styles du texte du masque</a:t>
            </a:r>
          </a:p>
        </p:txBody>
      </p:sp>
      <p:sp>
        <p:nvSpPr>
          <p:cNvPr id="17" name="Espace réservé du texte 2"/>
          <p:cNvSpPr>
            <a:spLocks noGrp="1"/>
          </p:cNvSpPr>
          <p:nvPr>
            <p:ph type="body" idx="13"/>
          </p:nvPr>
        </p:nvSpPr>
        <p:spPr>
          <a:xfrm>
            <a:off x="4932048" y="883460"/>
            <a:ext cx="3739602" cy="60132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modifier les styles du texte du masque</a:t>
            </a:r>
          </a:p>
        </p:txBody>
      </p:sp>
      <p:sp>
        <p:nvSpPr>
          <p:cNvPr id="20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76308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-1"/>
            <a:ext cx="9144000" cy="5845175"/>
          </a:xfrm>
          <a:prstGeom prst="rect">
            <a:avLst/>
          </a:prstGeom>
          <a:gradFill flip="none" rotWithShape="1">
            <a:gsLst>
              <a:gs pos="100000">
                <a:srgbClr val="00716B"/>
              </a:gs>
              <a:gs pos="0">
                <a:srgbClr val="00A19B"/>
              </a:gs>
            </a:gsLst>
            <a:lin ang="20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90799" y="666750"/>
            <a:ext cx="6310815" cy="3590925"/>
          </a:xfrm>
        </p:spPr>
        <p:txBody>
          <a:bodyPr anchor="b" anchorCtr="0">
            <a:noAutofit/>
          </a:bodyPr>
          <a:lstStyle>
            <a:lvl1pPr>
              <a:lnSpc>
                <a:spcPts val="4800"/>
              </a:lnSpc>
              <a:defRPr sz="4800"/>
            </a:lvl1pPr>
          </a:lstStyle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590800" y="4362450"/>
            <a:ext cx="6310814" cy="1381124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ajouter un sous-titre</a:t>
            </a:r>
            <a:endParaRPr lang="fr-CH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0" y="5845174"/>
            <a:ext cx="9144000" cy="10251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5" name="Picture 5" descr="LOGOFRUTIG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59475"/>
            <a:ext cx="9144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85837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  <p:sp>
        <p:nvSpPr>
          <p:cNvPr id="27" name="Espace réservé de la date 1"/>
          <p:cNvSpPr>
            <a:spLocks noGrp="1"/>
          </p:cNvSpPr>
          <p:nvPr userDrawn="1"/>
        </p:nvSpPr>
        <p:spPr>
          <a:xfrm>
            <a:off x="1412276" y="6217444"/>
            <a:ext cx="7480300" cy="100012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/>
              <a:t>Office cantonal des transports</a:t>
            </a:r>
            <a:endParaRPr lang="fr-FR" dirty="0"/>
          </a:p>
        </p:txBody>
      </p:sp>
      <p:sp>
        <p:nvSpPr>
          <p:cNvPr id="10" name="Espace réservé du pied de page 2"/>
          <p:cNvSpPr>
            <a:spLocks noGrp="1"/>
          </p:cNvSpPr>
          <p:nvPr userDrawn="1"/>
        </p:nvSpPr>
        <p:spPr>
          <a:xfrm>
            <a:off x="1374176" y="6028531"/>
            <a:ext cx="7494587" cy="112713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/>
              <a:t>Département des infrastructures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802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431800" y="908050"/>
            <a:ext cx="8255000" cy="549134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9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39894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'image de la bibliothèque 7"/>
          <p:cNvSpPr>
            <a:spLocks noGrp="1"/>
          </p:cNvSpPr>
          <p:nvPr>
            <p:ph type="clipArt" sz="quarter" idx="13"/>
          </p:nvPr>
        </p:nvSpPr>
        <p:spPr>
          <a:xfrm>
            <a:off x="457200" y="2273066"/>
            <a:ext cx="4564860" cy="4126330"/>
          </a:xfrm>
          <a:prstGeom prst="rect">
            <a:avLst/>
          </a:prstGeom>
          <a:solidFill>
            <a:srgbClr val="D9D9D9"/>
          </a:solidFill>
        </p:spPr>
        <p:txBody>
          <a:bodyPr vert="horz" anchor="t" anchorCtr="1"/>
          <a:lstStyle>
            <a:lvl1pPr marL="0" indent="0" algn="r">
              <a:buFontTx/>
              <a:buNone/>
              <a:defRPr sz="1200"/>
            </a:lvl1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0"/>
          </p:nvPr>
        </p:nvSpPr>
        <p:spPr>
          <a:xfrm>
            <a:off x="5111750" y="2273300"/>
            <a:ext cx="3557588" cy="412607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13" name="Espace réservé du texte 5"/>
          <p:cNvSpPr>
            <a:spLocks noGrp="1"/>
          </p:cNvSpPr>
          <p:nvPr>
            <p:ph type="body" sz="quarter" idx="14" hasCustomPrompt="1"/>
          </p:nvPr>
        </p:nvSpPr>
        <p:spPr>
          <a:xfrm>
            <a:off x="454025" y="863600"/>
            <a:ext cx="8232775" cy="117792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800"/>
              </a:lnSpc>
              <a:spcBef>
                <a:spcPts val="0"/>
              </a:spcBef>
              <a:buFontTx/>
              <a:buNone/>
              <a:defRPr sz="4000" b="1" i="0" cap="all" baseline="0">
                <a:solidFill>
                  <a:schemeClr val="tx1"/>
                </a:solidFill>
              </a:defRPr>
            </a:lvl1pPr>
            <a:lvl2pPr>
              <a:lnSpc>
                <a:spcPts val="4300"/>
              </a:lnSpc>
              <a:buFontTx/>
              <a:buNone/>
              <a:defRPr sz="4500" b="1" i="0" cap="all" baseline="0"/>
            </a:lvl2pPr>
            <a:lvl3pPr>
              <a:lnSpc>
                <a:spcPts val="4300"/>
              </a:lnSpc>
              <a:buFontTx/>
              <a:buNone/>
              <a:defRPr sz="4500" b="1" i="0" cap="all" baseline="0"/>
            </a:lvl3pPr>
            <a:lvl4pPr>
              <a:lnSpc>
                <a:spcPts val="4300"/>
              </a:lnSpc>
              <a:buFontTx/>
              <a:buNone/>
              <a:defRPr sz="4500" b="1" i="0" cap="all" baseline="0"/>
            </a:lvl4pPr>
            <a:lvl5pPr marL="1828800" indent="0">
              <a:lnSpc>
                <a:spcPts val="4300"/>
              </a:lnSpc>
              <a:buFontTx/>
              <a:buNone/>
              <a:defRPr sz="4500" b="1" i="0" cap="all" baseline="0"/>
            </a:lvl5pPr>
          </a:lstStyle>
          <a:p>
            <a:pPr lvl="0"/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6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45738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844800" y="772160"/>
            <a:ext cx="5386636" cy="536194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4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6627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'image de la bibliothèque 7"/>
          <p:cNvSpPr>
            <a:spLocks noGrp="1"/>
          </p:cNvSpPr>
          <p:nvPr>
            <p:ph type="clipArt" sz="quarter" idx="13"/>
          </p:nvPr>
        </p:nvSpPr>
        <p:spPr>
          <a:xfrm>
            <a:off x="457200" y="2273066"/>
            <a:ext cx="4564860" cy="4126352"/>
          </a:xfrm>
          <a:prstGeom prst="rect">
            <a:avLst/>
          </a:prstGeom>
          <a:solidFill>
            <a:srgbClr val="D9D9D9"/>
          </a:solidFill>
        </p:spPr>
        <p:txBody>
          <a:bodyPr vert="horz" anchor="t" anchorCtr="1"/>
          <a:lstStyle>
            <a:lvl1pPr marL="0" indent="0" algn="r">
              <a:buFontTx/>
              <a:buNone/>
              <a:defRPr sz="1200"/>
            </a:lvl1pPr>
          </a:lstStyle>
          <a:p>
            <a:r>
              <a:rPr lang="fr-FR" smtClean="0"/>
              <a:t>Cliquez sur l'icône pour ajouter une image en ligne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0"/>
          </p:nvPr>
        </p:nvSpPr>
        <p:spPr>
          <a:xfrm>
            <a:off x="5111750" y="2273300"/>
            <a:ext cx="3557588" cy="412609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13" name="Espace réservé du texte 5"/>
          <p:cNvSpPr>
            <a:spLocks noGrp="1"/>
          </p:cNvSpPr>
          <p:nvPr>
            <p:ph type="body" sz="quarter" idx="14" hasCustomPrompt="1"/>
          </p:nvPr>
        </p:nvSpPr>
        <p:spPr>
          <a:xfrm>
            <a:off x="454025" y="863600"/>
            <a:ext cx="8232775" cy="117792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800"/>
              </a:lnSpc>
              <a:spcBef>
                <a:spcPts val="0"/>
              </a:spcBef>
              <a:buFontTx/>
              <a:buNone/>
              <a:defRPr sz="4000" b="1" i="0" cap="all" baseline="0">
                <a:solidFill>
                  <a:schemeClr val="tx1"/>
                </a:solidFill>
              </a:defRPr>
            </a:lvl1pPr>
            <a:lvl2pPr>
              <a:lnSpc>
                <a:spcPts val="4300"/>
              </a:lnSpc>
              <a:buFontTx/>
              <a:buNone/>
              <a:defRPr sz="4500" b="1" i="0" cap="all" baseline="0"/>
            </a:lvl2pPr>
            <a:lvl3pPr>
              <a:lnSpc>
                <a:spcPts val="4300"/>
              </a:lnSpc>
              <a:buFontTx/>
              <a:buNone/>
              <a:defRPr sz="4500" b="1" i="0" cap="all" baseline="0"/>
            </a:lvl3pPr>
            <a:lvl4pPr>
              <a:lnSpc>
                <a:spcPts val="4300"/>
              </a:lnSpc>
              <a:buFontTx/>
              <a:buNone/>
              <a:defRPr sz="4500" b="1" i="0" cap="all" baseline="0"/>
            </a:lvl4pPr>
            <a:lvl5pPr marL="1828800" indent="0">
              <a:lnSpc>
                <a:spcPts val="4300"/>
              </a:lnSpc>
              <a:buFontTx/>
              <a:buNone/>
              <a:defRPr sz="4500" b="1" i="0" cap="all" baseline="0"/>
            </a:lvl5pPr>
          </a:lstStyle>
          <a:p>
            <a:pPr lvl="0"/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6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406979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e à 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sz="quarter" idx="20"/>
          </p:nvPr>
        </p:nvSpPr>
        <p:spPr>
          <a:xfrm>
            <a:off x="4932048" y="1727200"/>
            <a:ext cx="3754752" cy="46721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9"/>
          </p:nvPr>
        </p:nvSpPr>
        <p:spPr>
          <a:xfrm>
            <a:off x="457200" y="1727200"/>
            <a:ext cx="3740150" cy="46721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4548602" y="883460"/>
            <a:ext cx="0" cy="5515936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883459"/>
            <a:ext cx="3739602" cy="601325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motdifier les styles du texte du masque</a:t>
            </a:r>
          </a:p>
        </p:txBody>
      </p:sp>
      <p:sp>
        <p:nvSpPr>
          <p:cNvPr id="17" name="Espace réservé du texte 2"/>
          <p:cNvSpPr>
            <a:spLocks noGrp="1"/>
          </p:cNvSpPr>
          <p:nvPr>
            <p:ph type="body" idx="13"/>
          </p:nvPr>
        </p:nvSpPr>
        <p:spPr>
          <a:xfrm>
            <a:off x="4932048" y="883460"/>
            <a:ext cx="3739602" cy="60132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modifier les styles du texte du masque</a:t>
            </a:r>
          </a:p>
        </p:txBody>
      </p:sp>
      <p:sp>
        <p:nvSpPr>
          <p:cNvPr id="20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06438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-1"/>
            <a:ext cx="9144000" cy="5845175"/>
          </a:xfrm>
          <a:prstGeom prst="rect">
            <a:avLst/>
          </a:prstGeom>
          <a:gradFill flip="none" rotWithShape="1">
            <a:gsLst>
              <a:gs pos="100000">
                <a:srgbClr val="830757"/>
              </a:gs>
              <a:gs pos="0">
                <a:srgbClr val="A8096E"/>
              </a:gs>
            </a:gsLst>
            <a:lin ang="20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90799" y="666750"/>
            <a:ext cx="6310815" cy="35909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ts val="4800"/>
              </a:lnSpc>
              <a:defRPr sz="4800"/>
            </a:lvl1pPr>
          </a:lstStyle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590800" y="4362450"/>
            <a:ext cx="6310814" cy="1381124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ajouter un sous-titre</a:t>
            </a:r>
            <a:endParaRPr lang="fr-CH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0" y="5845174"/>
            <a:ext cx="9144000" cy="10251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5" name="Picture 5" descr="LOGOFRUTIG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59475"/>
            <a:ext cx="9144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85837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  <p:sp>
        <p:nvSpPr>
          <p:cNvPr id="27" name="Espace réservé de la date 1"/>
          <p:cNvSpPr>
            <a:spLocks noGrp="1"/>
          </p:cNvSpPr>
          <p:nvPr userDrawn="1"/>
        </p:nvSpPr>
        <p:spPr>
          <a:xfrm>
            <a:off x="1412276" y="6217444"/>
            <a:ext cx="7480300" cy="100012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/>
              <a:t>Office cantonal des transports</a:t>
            </a:r>
            <a:endParaRPr lang="fr-FR" dirty="0"/>
          </a:p>
        </p:txBody>
      </p:sp>
      <p:sp>
        <p:nvSpPr>
          <p:cNvPr id="10" name="Espace réservé du pied de page 2"/>
          <p:cNvSpPr>
            <a:spLocks noGrp="1"/>
          </p:cNvSpPr>
          <p:nvPr userDrawn="1"/>
        </p:nvSpPr>
        <p:spPr>
          <a:xfrm>
            <a:off x="1374176" y="6028531"/>
            <a:ext cx="7494587" cy="112713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/>
              <a:t>Département des infrastructures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1776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431800" y="908050"/>
            <a:ext cx="8255000" cy="549134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9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595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'image de la bibliothèque 7"/>
          <p:cNvSpPr>
            <a:spLocks noGrp="1"/>
          </p:cNvSpPr>
          <p:nvPr>
            <p:ph type="clipArt" sz="quarter" idx="13"/>
          </p:nvPr>
        </p:nvSpPr>
        <p:spPr>
          <a:xfrm>
            <a:off x="457200" y="2273066"/>
            <a:ext cx="4564860" cy="3765784"/>
          </a:xfrm>
          <a:prstGeom prst="rect">
            <a:avLst/>
          </a:prstGeom>
          <a:solidFill>
            <a:srgbClr val="D9D9D9"/>
          </a:solidFill>
        </p:spPr>
        <p:txBody>
          <a:bodyPr vert="horz" anchor="t" anchorCtr="1"/>
          <a:lstStyle>
            <a:lvl1pPr marL="0" indent="0" algn="r">
              <a:buFontTx/>
              <a:buNone/>
              <a:defRPr sz="1200"/>
            </a:lvl1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0"/>
          </p:nvPr>
        </p:nvSpPr>
        <p:spPr>
          <a:xfrm>
            <a:off x="5111750" y="2273300"/>
            <a:ext cx="3557588" cy="376555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13" name="Espace réservé du texte 5"/>
          <p:cNvSpPr>
            <a:spLocks noGrp="1"/>
          </p:cNvSpPr>
          <p:nvPr>
            <p:ph type="body" sz="quarter" idx="14" hasCustomPrompt="1"/>
          </p:nvPr>
        </p:nvSpPr>
        <p:spPr>
          <a:xfrm>
            <a:off x="454025" y="863600"/>
            <a:ext cx="8232775" cy="117792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800"/>
              </a:lnSpc>
              <a:spcBef>
                <a:spcPts val="0"/>
              </a:spcBef>
              <a:buFontTx/>
              <a:buNone/>
              <a:defRPr sz="4000" b="1" i="0" cap="all" baseline="0">
                <a:solidFill>
                  <a:schemeClr val="tx1"/>
                </a:solidFill>
              </a:defRPr>
            </a:lvl1pPr>
            <a:lvl2pPr>
              <a:lnSpc>
                <a:spcPts val="4300"/>
              </a:lnSpc>
              <a:buFontTx/>
              <a:buNone/>
              <a:defRPr sz="4500" b="1" i="0" cap="all" baseline="0"/>
            </a:lvl2pPr>
            <a:lvl3pPr>
              <a:lnSpc>
                <a:spcPts val="4300"/>
              </a:lnSpc>
              <a:buFontTx/>
              <a:buNone/>
              <a:defRPr sz="4500" b="1" i="0" cap="all" baseline="0"/>
            </a:lvl3pPr>
            <a:lvl4pPr>
              <a:lnSpc>
                <a:spcPts val="4300"/>
              </a:lnSpc>
              <a:buFontTx/>
              <a:buNone/>
              <a:defRPr sz="4500" b="1" i="0" cap="all" baseline="0"/>
            </a:lvl4pPr>
            <a:lvl5pPr marL="1828800" indent="0">
              <a:lnSpc>
                <a:spcPts val="4300"/>
              </a:lnSpc>
              <a:buFontTx/>
              <a:buNone/>
              <a:defRPr sz="4500" b="1" i="0" cap="all" baseline="0"/>
            </a:lvl5pPr>
          </a:lstStyle>
          <a:p>
            <a:pPr lvl="0"/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6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1375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844800" y="772160"/>
            <a:ext cx="5386636" cy="536194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6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4739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e à 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sz="quarter" idx="20"/>
          </p:nvPr>
        </p:nvSpPr>
        <p:spPr>
          <a:xfrm>
            <a:off x="4932048" y="1727200"/>
            <a:ext cx="3754752" cy="46721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9"/>
          </p:nvPr>
        </p:nvSpPr>
        <p:spPr>
          <a:xfrm>
            <a:off x="457200" y="1727200"/>
            <a:ext cx="3740150" cy="46721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4548602" y="883460"/>
            <a:ext cx="0" cy="5515936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883459"/>
            <a:ext cx="3739602" cy="601325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motdifier les styles du texte du masque</a:t>
            </a:r>
          </a:p>
        </p:txBody>
      </p:sp>
      <p:sp>
        <p:nvSpPr>
          <p:cNvPr id="17" name="Espace réservé du texte 2"/>
          <p:cNvSpPr>
            <a:spLocks noGrp="1"/>
          </p:cNvSpPr>
          <p:nvPr>
            <p:ph type="body" idx="13"/>
          </p:nvPr>
        </p:nvSpPr>
        <p:spPr>
          <a:xfrm>
            <a:off x="4932048" y="883460"/>
            <a:ext cx="3739602" cy="60132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modifier les styles du texte du masque</a:t>
            </a:r>
          </a:p>
        </p:txBody>
      </p:sp>
      <p:sp>
        <p:nvSpPr>
          <p:cNvPr id="20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09874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-1"/>
            <a:ext cx="9144000" cy="5845175"/>
          </a:xfrm>
          <a:prstGeom prst="rect">
            <a:avLst/>
          </a:prstGeom>
          <a:gradFill flip="none" rotWithShape="1">
            <a:gsLst>
              <a:gs pos="100000">
                <a:srgbClr val="9F0042"/>
              </a:gs>
              <a:gs pos="0">
                <a:srgbClr val="E60263"/>
              </a:gs>
            </a:gsLst>
            <a:lin ang="20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90799" y="666750"/>
            <a:ext cx="6310815" cy="35909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ts val="4800"/>
              </a:lnSpc>
              <a:defRPr sz="4800"/>
            </a:lvl1pPr>
          </a:lstStyle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590800" y="4362450"/>
            <a:ext cx="6310814" cy="1381124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ajouter un sous-titre</a:t>
            </a:r>
            <a:endParaRPr lang="fr-CH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0" y="5845174"/>
            <a:ext cx="9144000" cy="10251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5" name="Picture 5" descr="LOGOFRUTIG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59475"/>
            <a:ext cx="9144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85837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  <p:sp>
        <p:nvSpPr>
          <p:cNvPr id="27" name="Espace réservé de la date 1"/>
          <p:cNvSpPr>
            <a:spLocks noGrp="1"/>
          </p:cNvSpPr>
          <p:nvPr userDrawn="1"/>
        </p:nvSpPr>
        <p:spPr>
          <a:xfrm>
            <a:off x="1412276" y="6217444"/>
            <a:ext cx="7480300" cy="100012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/>
              <a:t>Office cantonal des transports</a:t>
            </a:r>
            <a:endParaRPr lang="fr-FR" dirty="0"/>
          </a:p>
        </p:txBody>
      </p:sp>
      <p:sp>
        <p:nvSpPr>
          <p:cNvPr id="10" name="Espace réservé du pied de page 2"/>
          <p:cNvSpPr>
            <a:spLocks noGrp="1"/>
          </p:cNvSpPr>
          <p:nvPr userDrawn="1"/>
        </p:nvSpPr>
        <p:spPr>
          <a:xfrm>
            <a:off x="1374176" y="6028531"/>
            <a:ext cx="7494587" cy="112713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/>
              <a:t>Département des infrastructures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9386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431800" y="908050"/>
            <a:ext cx="8255000" cy="549134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9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58858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'image de la bibliothèque 7"/>
          <p:cNvSpPr>
            <a:spLocks noGrp="1"/>
          </p:cNvSpPr>
          <p:nvPr>
            <p:ph type="clipArt" sz="quarter" idx="13"/>
          </p:nvPr>
        </p:nvSpPr>
        <p:spPr>
          <a:xfrm>
            <a:off x="457200" y="2273066"/>
            <a:ext cx="4564860" cy="4126330"/>
          </a:xfrm>
          <a:prstGeom prst="rect">
            <a:avLst/>
          </a:prstGeom>
          <a:solidFill>
            <a:srgbClr val="D9D9D9"/>
          </a:solidFill>
        </p:spPr>
        <p:txBody>
          <a:bodyPr vert="horz" anchor="t" anchorCtr="1"/>
          <a:lstStyle>
            <a:lvl1pPr marL="0" indent="0" algn="r">
              <a:buFontTx/>
              <a:buNone/>
              <a:defRPr sz="1200"/>
            </a:lvl1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0"/>
          </p:nvPr>
        </p:nvSpPr>
        <p:spPr>
          <a:xfrm>
            <a:off x="5111750" y="2273300"/>
            <a:ext cx="3557588" cy="412607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13" name="Espace réservé du texte 5"/>
          <p:cNvSpPr>
            <a:spLocks noGrp="1"/>
          </p:cNvSpPr>
          <p:nvPr>
            <p:ph type="body" sz="quarter" idx="14" hasCustomPrompt="1"/>
          </p:nvPr>
        </p:nvSpPr>
        <p:spPr>
          <a:xfrm>
            <a:off x="454025" y="863600"/>
            <a:ext cx="8232775" cy="117792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800"/>
              </a:lnSpc>
              <a:spcBef>
                <a:spcPts val="0"/>
              </a:spcBef>
              <a:buFontTx/>
              <a:buNone/>
              <a:defRPr sz="4000" b="1" i="0" cap="all" baseline="0">
                <a:solidFill>
                  <a:schemeClr val="tx1"/>
                </a:solidFill>
              </a:defRPr>
            </a:lvl1pPr>
            <a:lvl2pPr>
              <a:lnSpc>
                <a:spcPts val="4300"/>
              </a:lnSpc>
              <a:buFontTx/>
              <a:buNone/>
              <a:defRPr sz="4500" b="1" i="0" cap="all" baseline="0"/>
            </a:lvl2pPr>
            <a:lvl3pPr>
              <a:lnSpc>
                <a:spcPts val="4300"/>
              </a:lnSpc>
              <a:buFontTx/>
              <a:buNone/>
              <a:defRPr sz="4500" b="1" i="0" cap="all" baseline="0"/>
            </a:lvl3pPr>
            <a:lvl4pPr>
              <a:lnSpc>
                <a:spcPts val="4300"/>
              </a:lnSpc>
              <a:buFontTx/>
              <a:buNone/>
              <a:defRPr sz="4500" b="1" i="0" cap="all" baseline="0"/>
            </a:lvl4pPr>
            <a:lvl5pPr marL="1828800" indent="0">
              <a:lnSpc>
                <a:spcPts val="4300"/>
              </a:lnSpc>
              <a:buFontTx/>
              <a:buNone/>
              <a:defRPr sz="4500" b="1" i="0" cap="all" baseline="0"/>
            </a:lvl5pPr>
          </a:lstStyle>
          <a:p>
            <a:pPr lvl="0"/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6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32373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844800" y="772160"/>
            <a:ext cx="5386636" cy="536194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6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42050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844800" y="772160"/>
            <a:ext cx="5386636" cy="536194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4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561588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e à 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sz="quarter" idx="20"/>
          </p:nvPr>
        </p:nvSpPr>
        <p:spPr>
          <a:xfrm>
            <a:off x="4932048" y="1727200"/>
            <a:ext cx="3754752" cy="46721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9"/>
          </p:nvPr>
        </p:nvSpPr>
        <p:spPr>
          <a:xfrm>
            <a:off x="457200" y="1727200"/>
            <a:ext cx="3740150" cy="46721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4548602" y="883460"/>
            <a:ext cx="0" cy="5515936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883459"/>
            <a:ext cx="3739602" cy="601325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motdifier les styles du texte du masque</a:t>
            </a:r>
          </a:p>
        </p:txBody>
      </p:sp>
      <p:sp>
        <p:nvSpPr>
          <p:cNvPr id="17" name="Espace réservé du texte 2"/>
          <p:cNvSpPr>
            <a:spLocks noGrp="1"/>
          </p:cNvSpPr>
          <p:nvPr>
            <p:ph type="body" idx="13"/>
          </p:nvPr>
        </p:nvSpPr>
        <p:spPr>
          <a:xfrm>
            <a:off x="4932048" y="883460"/>
            <a:ext cx="3739602" cy="60132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modifier les styles du texte du masque</a:t>
            </a:r>
          </a:p>
        </p:txBody>
      </p:sp>
      <p:sp>
        <p:nvSpPr>
          <p:cNvPr id="20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740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-1"/>
            <a:ext cx="9144000" cy="5845175"/>
          </a:xfrm>
          <a:prstGeom prst="rect">
            <a:avLst/>
          </a:prstGeom>
          <a:gradFill flip="none" rotWithShape="1">
            <a:gsLst>
              <a:gs pos="100000">
                <a:srgbClr val="A80014"/>
              </a:gs>
              <a:gs pos="0">
                <a:srgbClr val="D10019"/>
              </a:gs>
            </a:gsLst>
            <a:lin ang="20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90799" y="666750"/>
            <a:ext cx="6310815" cy="3590925"/>
          </a:xfrm>
        </p:spPr>
        <p:txBody>
          <a:bodyPr anchor="b" anchorCtr="0">
            <a:noAutofit/>
          </a:bodyPr>
          <a:lstStyle>
            <a:lvl1pPr>
              <a:lnSpc>
                <a:spcPts val="4800"/>
              </a:lnSpc>
              <a:defRPr sz="4800"/>
            </a:lvl1pPr>
          </a:lstStyle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590800" y="4362450"/>
            <a:ext cx="6310814" cy="1381124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ajouter un sous-titre</a:t>
            </a:r>
            <a:endParaRPr lang="fr-CH" dirty="0"/>
          </a:p>
        </p:txBody>
      </p:sp>
      <p:sp>
        <p:nvSpPr>
          <p:cNvPr id="29" name="Rectangle 28"/>
          <p:cNvSpPr/>
          <p:nvPr userDrawn="1"/>
        </p:nvSpPr>
        <p:spPr>
          <a:xfrm>
            <a:off x="0" y="5845174"/>
            <a:ext cx="9144000" cy="10251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30" name="Picture 5" descr="LOGOFRUTIG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59475"/>
            <a:ext cx="9144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85837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  <p:sp>
        <p:nvSpPr>
          <p:cNvPr id="32" name="Espace réservé de la date 1"/>
          <p:cNvSpPr>
            <a:spLocks noGrp="1"/>
          </p:cNvSpPr>
          <p:nvPr userDrawn="1"/>
        </p:nvSpPr>
        <p:spPr>
          <a:xfrm>
            <a:off x="1412276" y="6217444"/>
            <a:ext cx="7480300" cy="100012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/>
              <a:t>Office cantonal des transports</a:t>
            </a:r>
            <a:endParaRPr lang="fr-FR" dirty="0"/>
          </a:p>
        </p:txBody>
      </p:sp>
      <p:sp>
        <p:nvSpPr>
          <p:cNvPr id="10" name="Espace réservé du pied de page 2"/>
          <p:cNvSpPr>
            <a:spLocks noGrp="1"/>
          </p:cNvSpPr>
          <p:nvPr userDrawn="1"/>
        </p:nvSpPr>
        <p:spPr>
          <a:xfrm>
            <a:off x="1374176" y="6028531"/>
            <a:ext cx="7494587" cy="112713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/>
              <a:t>Département des infrastructures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9484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431800" y="908050"/>
            <a:ext cx="8255000" cy="549134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9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07196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'image de la bibliothèque 7"/>
          <p:cNvSpPr>
            <a:spLocks noGrp="1"/>
          </p:cNvSpPr>
          <p:nvPr>
            <p:ph type="clipArt" sz="quarter" idx="13"/>
          </p:nvPr>
        </p:nvSpPr>
        <p:spPr>
          <a:xfrm>
            <a:off x="457200" y="2273066"/>
            <a:ext cx="4564860" cy="4126352"/>
          </a:xfrm>
          <a:prstGeom prst="rect">
            <a:avLst/>
          </a:prstGeom>
          <a:solidFill>
            <a:srgbClr val="D9D9D9"/>
          </a:solidFill>
        </p:spPr>
        <p:txBody>
          <a:bodyPr vert="horz" anchor="t" anchorCtr="1"/>
          <a:lstStyle>
            <a:lvl1pPr marL="0" indent="0" algn="r">
              <a:buFontTx/>
              <a:buNone/>
              <a:defRPr sz="1200"/>
            </a:lvl1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0"/>
          </p:nvPr>
        </p:nvSpPr>
        <p:spPr>
          <a:xfrm>
            <a:off x="5111750" y="2273300"/>
            <a:ext cx="3557588" cy="4126096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13" name="Espace réservé du texte 5"/>
          <p:cNvSpPr>
            <a:spLocks noGrp="1"/>
          </p:cNvSpPr>
          <p:nvPr>
            <p:ph type="body" sz="quarter" idx="14" hasCustomPrompt="1"/>
          </p:nvPr>
        </p:nvSpPr>
        <p:spPr>
          <a:xfrm>
            <a:off x="454025" y="863600"/>
            <a:ext cx="8232775" cy="117792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800"/>
              </a:lnSpc>
              <a:spcBef>
                <a:spcPts val="0"/>
              </a:spcBef>
              <a:buFontTx/>
              <a:buNone/>
              <a:defRPr sz="4000" b="1" i="0" cap="all" baseline="0">
                <a:solidFill>
                  <a:schemeClr val="tx1"/>
                </a:solidFill>
              </a:defRPr>
            </a:lvl1pPr>
            <a:lvl2pPr>
              <a:lnSpc>
                <a:spcPts val="4300"/>
              </a:lnSpc>
              <a:buFontTx/>
              <a:buNone/>
              <a:defRPr sz="4500" b="1" i="0" cap="all" baseline="0"/>
            </a:lvl2pPr>
            <a:lvl3pPr>
              <a:lnSpc>
                <a:spcPts val="4300"/>
              </a:lnSpc>
              <a:buFontTx/>
              <a:buNone/>
              <a:defRPr sz="4500" b="1" i="0" cap="all" baseline="0"/>
            </a:lvl3pPr>
            <a:lvl4pPr>
              <a:lnSpc>
                <a:spcPts val="4300"/>
              </a:lnSpc>
              <a:buFontTx/>
              <a:buNone/>
              <a:defRPr sz="4500" b="1" i="0" cap="all" baseline="0"/>
            </a:lvl4pPr>
            <a:lvl5pPr marL="1828800" indent="0">
              <a:lnSpc>
                <a:spcPts val="4300"/>
              </a:lnSpc>
              <a:buFontTx/>
              <a:buNone/>
              <a:defRPr sz="4500" b="1" i="0" cap="all" baseline="0"/>
            </a:lvl5pPr>
          </a:lstStyle>
          <a:p>
            <a:pPr lvl="0"/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6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62534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844800" y="772160"/>
            <a:ext cx="5386636" cy="536194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4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11039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e à 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sz="quarter" idx="20"/>
          </p:nvPr>
        </p:nvSpPr>
        <p:spPr>
          <a:xfrm>
            <a:off x="4932048" y="1727200"/>
            <a:ext cx="3754752" cy="46721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9"/>
          </p:nvPr>
        </p:nvSpPr>
        <p:spPr>
          <a:xfrm>
            <a:off x="457200" y="1727200"/>
            <a:ext cx="3740150" cy="46721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4548602" y="883460"/>
            <a:ext cx="0" cy="5515936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883459"/>
            <a:ext cx="3739602" cy="601325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motdifier les styles du texte du masque</a:t>
            </a:r>
          </a:p>
        </p:txBody>
      </p:sp>
      <p:sp>
        <p:nvSpPr>
          <p:cNvPr id="17" name="Espace réservé du texte 2"/>
          <p:cNvSpPr>
            <a:spLocks noGrp="1"/>
          </p:cNvSpPr>
          <p:nvPr>
            <p:ph type="body" idx="13"/>
          </p:nvPr>
        </p:nvSpPr>
        <p:spPr>
          <a:xfrm>
            <a:off x="4932048" y="883460"/>
            <a:ext cx="3739602" cy="60132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modifier les styles du texte du masque</a:t>
            </a:r>
          </a:p>
        </p:txBody>
      </p:sp>
      <p:sp>
        <p:nvSpPr>
          <p:cNvPr id="20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8248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e à 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sz="quarter" idx="20"/>
          </p:nvPr>
        </p:nvSpPr>
        <p:spPr>
          <a:xfrm>
            <a:off x="4932048" y="1727200"/>
            <a:ext cx="3754752" cy="467219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9"/>
          </p:nvPr>
        </p:nvSpPr>
        <p:spPr>
          <a:xfrm>
            <a:off x="457200" y="1727200"/>
            <a:ext cx="3740150" cy="467219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4548602" y="883460"/>
            <a:ext cx="0" cy="5515936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883459"/>
            <a:ext cx="3739602" cy="601325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dirty="0" smtClean="0"/>
              <a:t>Cliquez pour motdifier les styles du texte du masque</a:t>
            </a:r>
          </a:p>
        </p:txBody>
      </p:sp>
      <p:sp>
        <p:nvSpPr>
          <p:cNvPr id="17" name="Espace réservé du texte 2"/>
          <p:cNvSpPr>
            <a:spLocks noGrp="1"/>
          </p:cNvSpPr>
          <p:nvPr>
            <p:ph type="body" idx="13"/>
          </p:nvPr>
        </p:nvSpPr>
        <p:spPr>
          <a:xfrm>
            <a:off x="4932048" y="883460"/>
            <a:ext cx="3739602" cy="60132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500" b="1" i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29318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-1"/>
            <a:ext cx="9144000" cy="5845175"/>
          </a:xfrm>
          <a:prstGeom prst="rect">
            <a:avLst/>
          </a:prstGeom>
          <a:gradFill flip="none" rotWithShape="1">
            <a:gsLst>
              <a:gs pos="100000">
                <a:srgbClr val="466436"/>
              </a:gs>
              <a:gs pos="0">
                <a:srgbClr val="597F44"/>
              </a:gs>
            </a:gsLst>
            <a:lin ang="20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90799" y="666750"/>
            <a:ext cx="6310815" cy="3590925"/>
          </a:xfrm>
        </p:spPr>
        <p:txBody>
          <a:bodyPr anchor="b" anchorCtr="0">
            <a:noAutofit/>
          </a:bodyPr>
          <a:lstStyle>
            <a:lvl1pPr>
              <a:lnSpc>
                <a:spcPts val="4800"/>
              </a:lnSpc>
              <a:defRPr sz="4800"/>
            </a:lvl1pPr>
          </a:lstStyle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590800" y="4362450"/>
            <a:ext cx="6310814" cy="1381124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ajouter un sous-titre</a:t>
            </a:r>
            <a:endParaRPr lang="fr-CH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395536" y="5832845"/>
            <a:ext cx="8748464" cy="10251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5" name="Picture 5" descr="LOGOFRUTIG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59475"/>
            <a:ext cx="9144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85837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  <p:sp>
        <p:nvSpPr>
          <p:cNvPr id="27" name="Espace réservé de la date 1"/>
          <p:cNvSpPr>
            <a:spLocks noGrp="1"/>
          </p:cNvSpPr>
          <p:nvPr userDrawn="1"/>
        </p:nvSpPr>
        <p:spPr>
          <a:xfrm>
            <a:off x="1412276" y="6217444"/>
            <a:ext cx="7480300" cy="100012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fr-FR" dirty="0"/>
          </a:p>
        </p:txBody>
      </p:sp>
      <p:sp>
        <p:nvSpPr>
          <p:cNvPr id="10" name="Espace réservé du pied de page 2"/>
          <p:cNvSpPr>
            <a:spLocks noGrp="1"/>
          </p:cNvSpPr>
          <p:nvPr userDrawn="1"/>
        </p:nvSpPr>
        <p:spPr>
          <a:xfrm>
            <a:off x="1374176" y="6028531"/>
            <a:ext cx="7494587" cy="112713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5245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431800" y="908050"/>
            <a:ext cx="8255000" cy="549134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9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66381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'image de la bibliothèque 7"/>
          <p:cNvSpPr>
            <a:spLocks noGrp="1"/>
          </p:cNvSpPr>
          <p:nvPr>
            <p:ph type="clipArt" sz="quarter" idx="13"/>
          </p:nvPr>
        </p:nvSpPr>
        <p:spPr>
          <a:xfrm>
            <a:off x="457200" y="2273066"/>
            <a:ext cx="4564860" cy="4126330"/>
          </a:xfrm>
          <a:prstGeom prst="rect">
            <a:avLst/>
          </a:prstGeom>
          <a:solidFill>
            <a:srgbClr val="D9D9D9"/>
          </a:solidFill>
        </p:spPr>
        <p:txBody>
          <a:bodyPr vert="horz" anchor="t" anchorCtr="1"/>
          <a:lstStyle>
            <a:lvl1pPr marL="0" indent="0" algn="r">
              <a:buFontTx/>
              <a:buNone/>
              <a:defRPr sz="1200"/>
            </a:lvl1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0"/>
          </p:nvPr>
        </p:nvSpPr>
        <p:spPr>
          <a:xfrm>
            <a:off x="5111750" y="2273300"/>
            <a:ext cx="3557588" cy="412607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13" name="Espace réservé du texte 5"/>
          <p:cNvSpPr>
            <a:spLocks noGrp="1"/>
          </p:cNvSpPr>
          <p:nvPr>
            <p:ph type="body" sz="quarter" idx="14" hasCustomPrompt="1"/>
          </p:nvPr>
        </p:nvSpPr>
        <p:spPr>
          <a:xfrm>
            <a:off x="454025" y="863600"/>
            <a:ext cx="8232775" cy="117792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800"/>
              </a:lnSpc>
              <a:spcBef>
                <a:spcPts val="0"/>
              </a:spcBef>
              <a:buFontTx/>
              <a:buNone/>
              <a:defRPr sz="4000" b="1" i="0" cap="all" baseline="0">
                <a:solidFill>
                  <a:schemeClr val="tx1"/>
                </a:solidFill>
              </a:defRPr>
            </a:lvl1pPr>
            <a:lvl2pPr>
              <a:lnSpc>
                <a:spcPts val="4300"/>
              </a:lnSpc>
              <a:buFontTx/>
              <a:buNone/>
              <a:defRPr sz="4500" b="1" i="0" cap="all" baseline="0"/>
            </a:lvl2pPr>
            <a:lvl3pPr>
              <a:lnSpc>
                <a:spcPts val="4300"/>
              </a:lnSpc>
              <a:buFontTx/>
              <a:buNone/>
              <a:defRPr sz="4500" b="1" i="0" cap="all" baseline="0"/>
            </a:lvl3pPr>
            <a:lvl4pPr>
              <a:lnSpc>
                <a:spcPts val="4300"/>
              </a:lnSpc>
              <a:buFontTx/>
              <a:buNone/>
              <a:defRPr sz="4500" b="1" i="0" cap="all" baseline="0"/>
            </a:lvl4pPr>
            <a:lvl5pPr marL="1828800" indent="0">
              <a:lnSpc>
                <a:spcPts val="4300"/>
              </a:lnSpc>
              <a:buFontTx/>
              <a:buNone/>
              <a:defRPr sz="4500" b="1" i="0" cap="all" baseline="0"/>
            </a:lvl5pPr>
          </a:lstStyle>
          <a:p>
            <a:pPr lvl="0"/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6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472616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844800" y="772160"/>
            <a:ext cx="5386636" cy="536194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dirty="0" smtClean="0"/>
              <a:t>sous-titre</a:t>
            </a:r>
            <a:endParaRPr lang="fr-FR" dirty="0"/>
          </a:p>
        </p:txBody>
      </p:sp>
      <p:sp>
        <p:nvSpPr>
          <p:cNvPr id="14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11867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45.xml"/><Relationship Id="rId4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079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31800" y="1089025"/>
            <a:ext cx="8254999" cy="53103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3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94463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12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6" r:id="rId2"/>
    <p:sldLayoutId id="2147483901" r:id="rId3"/>
    <p:sldLayoutId id="2147483828" r:id="rId4"/>
    <p:sldLayoutId id="2147483829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400" b="1" i="0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Arial Black"/>
        <a:buChar char="&gt;"/>
        <a:defRPr sz="2000" b="1" kern="1200" cap="all" baseline="0">
          <a:solidFill>
            <a:schemeClr val="accent1"/>
          </a:solidFill>
          <a:latin typeface="+mn-lt"/>
          <a:ea typeface="+mn-ea"/>
          <a:cs typeface="+mn-cs"/>
        </a:defRPr>
      </a:lvl1pPr>
      <a:lvl2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§"/>
        <a:defRPr sz="1800" b="0" i="0" kern="1200" cap="none" baseline="0">
          <a:solidFill>
            <a:schemeClr val="tx1"/>
          </a:solidFill>
          <a:latin typeface="Arial"/>
          <a:ea typeface="+mn-ea"/>
          <a:cs typeface="+mn-cs"/>
        </a:defRPr>
      </a:lvl2pPr>
      <a:lvl3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ð"/>
        <a:defRPr sz="1600" kern="1200" cap="none" baseline="0">
          <a:solidFill>
            <a:schemeClr val="tx1"/>
          </a:solidFill>
          <a:latin typeface="Arial"/>
          <a:ea typeface="+mn-ea"/>
          <a:cs typeface="+mn-cs"/>
        </a:defRPr>
      </a:lvl3pPr>
      <a:lvl4pPr marL="987425" indent="-177800" algn="l" defTabSz="4572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1524000" indent="-228600" algn="l" defTabSz="457200" rtl="0" eaLnBrk="1" latinLnBrk="0" hangingPunct="1">
        <a:lnSpc>
          <a:spcPct val="100000"/>
        </a:lnSpc>
        <a:spcBef>
          <a:spcPts val="0"/>
        </a:spcBef>
        <a:buFont typeface="Arial"/>
        <a:buChar char="»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07949"/>
          </a:xfrm>
          <a:prstGeom prst="rect">
            <a:avLst/>
          </a:prstGeom>
          <a:solidFill>
            <a:srgbClr val="597F4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31800" y="1089025"/>
            <a:ext cx="8254999" cy="53103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3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94463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92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400" b="1" i="0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buClr>
          <a:srgbClr val="597F44"/>
        </a:buClr>
        <a:buFont typeface="Arial Black"/>
        <a:buChar char="&gt;"/>
        <a:defRPr sz="2000" b="1" kern="1200" cap="all" baseline="0">
          <a:solidFill>
            <a:srgbClr val="597F44"/>
          </a:solidFill>
          <a:latin typeface="+mn-lt"/>
          <a:ea typeface="+mn-ea"/>
          <a:cs typeface="+mn-cs"/>
        </a:defRPr>
      </a:lvl1pPr>
      <a:lvl2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§"/>
        <a:defRPr sz="1800" b="0" i="0" kern="1200" cap="none" baseline="0">
          <a:solidFill>
            <a:schemeClr val="tx1"/>
          </a:solidFill>
          <a:latin typeface="Arial"/>
          <a:ea typeface="+mn-ea"/>
          <a:cs typeface="+mn-cs"/>
        </a:defRPr>
      </a:lvl2pPr>
      <a:lvl3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ð"/>
        <a:defRPr sz="1600" kern="1200" cap="none" baseline="0">
          <a:solidFill>
            <a:schemeClr val="tx1"/>
          </a:solidFill>
          <a:latin typeface="Arial"/>
          <a:ea typeface="+mn-ea"/>
          <a:cs typeface="+mn-cs"/>
        </a:defRPr>
      </a:lvl3pPr>
      <a:lvl4pPr marL="987425" indent="-177800" algn="l" defTabSz="4572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1524000" indent="-228600" algn="l" defTabSz="457200" rtl="0" eaLnBrk="1" latinLnBrk="0" hangingPunct="1">
        <a:lnSpc>
          <a:spcPct val="100000"/>
        </a:lnSpc>
        <a:spcBef>
          <a:spcPts val="0"/>
        </a:spcBef>
        <a:buFont typeface="Arial"/>
        <a:buChar char="»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07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31800" y="1089025"/>
            <a:ext cx="8254999" cy="53103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3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94463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808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400" b="1" i="0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Font typeface="Arial Black"/>
        <a:buChar char="&gt;"/>
        <a:defRPr sz="2000" b="1" kern="1200" cap="all" baseline="0">
          <a:solidFill>
            <a:schemeClr val="accent2"/>
          </a:solidFill>
          <a:latin typeface="+mn-lt"/>
          <a:ea typeface="+mn-ea"/>
          <a:cs typeface="+mn-cs"/>
        </a:defRPr>
      </a:lvl1pPr>
      <a:lvl2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§"/>
        <a:defRPr sz="1800" b="0" i="0" kern="1200" cap="none" baseline="0">
          <a:solidFill>
            <a:schemeClr val="tx1"/>
          </a:solidFill>
          <a:latin typeface="Arial"/>
          <a:ea typeface="+mn-ea"/>
          <a:cs typeface="+mn-cs"/>
        </a:defRPr>
      </a:lvl2pPr>
      <a:lvl3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ð"/>
        <a:defRPr sz="1600" kern="1200" cap="none" baseline="0">
          <a:solidFill>
            <a:schemeClr val="tx1"/>
          </a:solidFill>
          <a:latin typeface="Arial"/>
          <a:ea typeface="+mn-ea"/>
          <a:cs typeface="+mn-cs"/>
        </a:defRPr>
      </a:lvl3pPr>
      <a:lvl4pPr marL="987425" indent="-177800" algn="l" defTabSz="4572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1524000" indent="-228600" algn="l" defTabSz="457200" rtl="0" eaLnBrk="1" latinLnBrk="0" hangingPunct="1">
        <a:lnSpc>
          <a:spcPct val="100000"/>
        </a:lnSpc>
        <a:spcBef>
          <a:spcPts val="0"/>
        </a:spcBef>
        <a:buFont typeface="Arial"/>
        <a:buChar char="»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079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31800" y="1089025"/>
            <a:ext cx="8254999" cy="53103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3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85837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51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400" b="1" i="0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buClr>
          <a:schemeClr val="accent4"/>
        </a:buClr>
        <a:buFont typeface="Arial Black"/>
        <a:buChar char="&gt;"/>
        <a:defRPr sz="2000" b="1" kern="1200" cap="all" baseline="0">
          <a:solidFill>
            <a:schemeClr val="accent4"/>
          </a:solidFill>
          <a:latin typeface="+mn-lt"/>
          <a:ea typeface="+mn-ea"/>
          <a:cs typeface="+mn-cs"/>
        </a:defRPr>
      </a:lvl1pPr>
      <a:lvl2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§"/>
        <a:defRPr sz="1800" b="0" i="0" kern="1200" cap="none" baseline="0">
          <a:solidFill>
            <a:schemeClr val="tx1"/>
          </a:solidFill>
          <a:latin typeface="Arial"/>
          <a:ea typeface="+mn-ea"/>
          <a:cs typeface="+mn-cs"/>
        </a:defRPr>
      </a:lvl2pPr>
      <a:lvl3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ð"/>
        <a:defRPr sz="1600" kern="1200" cap="none" baseline="0">
          <a:solidFill>
            <a:schemeClr val="tx1"/>
          </a:solidFill>
          <a:latin typeface="Arial"/>
          <a:ea typeface="+mn-ea"/>
          <a:cs typeface="+mn-cs"/>
        </a:defRPr>
      </a:lvl3pPr>
      <a:lvl4pPr marL="987425" indent="-177800" algn="l" defTabSz="4572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1524000" indent="-228600" algn="l" defTabSz="457200" rtl="0" eaLnBrk="1" latinLnBrk="0" hangingPunct="1">
        <a:lnSpc>
          <a:spcPct val="100000"/>
        </a:lnSpc>
        <a:spcBef>
          <a:spcPts val="0"/>
        </a:spcBef>
        <a:buFont typeface="Arial"/>
        <a:buChar char="»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07949"/>
          </a:xfrm>
          <a:prstGeom prst="rect">
            <a:avLst/>
          </a:prstGeom>
          <a:solidFill>
            <a:srgbClr val="00567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31800" y="1089025"/>
            <a:ext cx="8254999" cy="53103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3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94463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71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400" b="1" i="0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buClr>
          <a:srgbClr val="005670"/>
        </a:buClr>
        <a:buFont typeface="Arial Black"/>
        <a:buChar char="&gt;"/>
        <a:defRPr sz="2000" b="1" kern="1200" cap="all" baseline="0">
          <a:solidFill>
            <a:srgbClr val="005670"/>
          </a:solidFill>
          <a:latin typeface="+mn-lt"/>
          <a:ea typeface="+mn-ea"/>
          <a:cs typeface="+mn-cs"/>
        </a:defRPr>
      </a:lvl1pPr>
      <a:lvl2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§"/>
        <a:defRPr sz="1800" b="0" i="0" kern="1200" cap="none" baseline="0">
          <a:solidFill>
            <a:schemeClr val="tx1"/>
          </a:solidFill>
          <a:latin typeface="Arial"/>
          <a:ea typeface="+mn-ea"/>
          <a:cs typeface="+mn-cs"/>
        </a:defRPr>
      </a:lvl2pPr>
      <a:lvl3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ð"/>
        <a:defRPr sz="1600" kern="1200" cap="none" baseline="0">
          <a:solidFill>
            <a:schemeClr val="tx1"/>
          </a:solidFill>
          <a:latin typeface="Arial"/>
          <a:ea typeface="+mn-ea"/>
          <a:cs typeface="+mn-cs"/>
        </a:defRPr>
      </a:lvl3pPr>
      <a:lvl4pPr marL="987425" indent="-177800" algn="l" defTabSz="4572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1524000" indent="-228600" algn="l" defTabSz="457200" rtl="0" eaLnBrk="1" latinLnBrk="0" hangingPunct="1">
        <a:lnSpc>
          <a:spcPct val="100000"/>
        </a:lnSpc>
        <a:spcBef>
          <a:spcPts val="0"/>
        </a:spcBef>
        <a:buFont typeface="Arial"/>
        <a:buChar char="»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0794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31800" y="1089025"/>
            <a:ext cx="8254999" cy="53103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3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94463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1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400" b="1" i="0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buClr>
          <a:schemeClr val="accent5"/>
        </a:buClr>
        <a:buFont typeface="Arial Black"/>
        <a:buChar char="&gt;"/>
        <a:defRPr sz="2000" b="1" kern="1200" cap="all" baseline="0">
          <a:solidFill>
            <a:schemeClr val="accent5"/>
          </a:solidFill>
          <a:latin typeface="+mn-lt"/>
          <a:ea typeface="+mn-ea"/>
          <a:cs typeface="+mn-cs"/>
        </a:defRPr>
      </a:lvl1pPr>
      <a:lvl2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§"/>
        <a:defRPr sz="1800" b="0" i="0" kern="1200" cap="none" baseline="0">
          <a:solidFill>
            <a:schemeClr val="tx1"/>
          </a:solidFill>
          <a:latin typeface="Arial"/>
          <a:ea typeface="+mn-ea"/>
          <a:cs typeface="+mn-cs"/>
        </a:defRPr>
      </a:lvl2pPr>
      <a:lvl3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ð"/>
        <a:defRPr sz="1600" kern="1200" cap="none" baseline="0">
          <a:solidFill>
            <a:schemeClr val="tx1"/>
          </a:solidFill>
          <a:latin typeface="Arial"/>
          <a:ea typeface="+mn-ea"/>
          <a:cs typeface="+mn-cs"/>
        </a:defRPr>
      </a:lvl3pPr>
      <a:lvl4pPr marL="987425" indent="-177800" algn="l" defTabSz="4572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1524000" indent="-228600" algn="l" defTabSz="457200" rtl="0" eaLnBrk="1" latinLnBrk="0" hangingPunct="1">
        <a:lnSpc>
          <a:spcPct val="100000"/>
        </a:lnSpc>
        <a:spcBef>
          <a:spcPts val="0"/>
        </a:spcBef>
        <a:buFont typeface="Arial"/>
        <a:buChar char="»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07949"/>
          </a:xfrm>
          <a:prstGeom prst="rect">
            <a:avLst/>
          </a:prstGeom>
          <a:solidFill>
            <a:srgbClr val="A8096E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31800" y="1089025"/>
            <a:ext cx="8254999" cy="53103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3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94463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85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400" b="1" i="0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buClr>
          <a:srgbClr val="A8096E"/>
        </a:buClr>
        <a:buFont typeface="Arial Black"/>
        <a:buChar char="&gt;"/>
        <a:defRPr sz="2000" b="1" kern="1200" cap="all" baseline="0">
          <a:solidFill>
            <a:srgbClr val="A8096E"/>
          </a:solidFill>
          <a:latin typeface="+mn-lt"/>
          <a:ea typeface="+mn-ea"/>
          <a:cs typeface="+mn-cs"/>
        </a:defRPr>
      </a:lvl1pPr>
      <a:lvl2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§"/>
        <a:defRPr sz="1800" b="0" i="0" kern="1200" cap="none" baseline="0">
          <a:solidFill>
            <a:schemeClr val="tx1"/>
          </a:solidFill>
          <a:latin typeface="Arial"/>
          <a:ea typeface="+mn-ea"/>
          <a:cs typeface="+mn-cs"/>
        </a:defRPr>
      </a:lvl2pPr>
      <a:lvl3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ð"/>
        <a:defRPr sz="1600" kern="1200" cap="none" baseline="0">
          <a:solidFill>
            <a:schemeClr val="tx1"/>
          </a:solidFill>
          <a:latin typeface="Arial"/>
          <a:ea typeface="+mn-ea"/>
          <a:cs typeface="+mn-cs"/>
        </a:defRPr>
      </a:lvl3pPr>
      <a:lvl4pPr marL="987425" indent="-177800" algn="l" defTabSz="4572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1524000" indent="-228600" algn="l" defTabSz="457200" rtl="0" eaLnBrk="1" latinLnBrk="0" hangingPunct="1">
        <a:lnSpc>
          <a:spcPct val="100000"/>
        </a:lnSpc>
        <a:spcBef>
          <a:spcPts val="0"/>
        </a:spcBef>
        <a:buFont typeface="Arial"/>
        <a:buChar char="»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0794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31800" y="1089025"/>
            <a:ext cx="8254999" cy="53103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3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94463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20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400" b="1" i="0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Arial Black"/>
        <a:buChar char="&gt;"/>
        <a:defRPr sz="2000" b="1" kern="1200" cap="all" baseline="0">
          <a:solidFill>
            <a:schemeClr val="accent3"/>
          </a:solidFill>
          <a:latin typeface="+mn-lt"/>
          <a:ea typeface="+mn-ea"/>
          <a:cs typeface="+mn-cs"/>
        </a:defRPr>
      </a:lvl1pPr>
      <a:lvl2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§"/>
        <a:defRPr sz="1800" b="0" i="0" kern="1200" cap="none" baseline="0">
          <a:solidFill>
            <a:schemeClr val="tx1"/>
          </a:solidFill>
          <a:latin typeface="Arial"/>
          <a:ea typeface="+mn-ea"/>
          <a:cs typeface="+mn-cs"/>
        </a:defRPr>
      </a:lvl2pPr>
      <a:lvl3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ð"/>
        <a:defRPr sz="1600" kern="1200" cap="none" baseline="0">
          <a:solidFill>
            <a:schemeClr val="tx1"/>
          </a:solidFill>
          <a:latin typeface="Arial"/>
          <a:ea typeface="+mn-ea"/>
          <a:cs typeface="+mn-cs"/>
        </a:defRPr>
      </a:lvl3pPr>
      <a:lvl4pPr marL="987425" indent="-177800" algn="l" defTabSz="4572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1524000" indent="-228600" algn="l" defTabSz="457200" rtl="0" eaLnBrk="1" latinLnBrk="0" hangingPunct="1">
        <a:lnSpc>
          <a:spcPct val="100000"/>
        </a:lnSpc>
        <a:spcBef>
          <a:spcPts val="0"/>
        </a:spcBef>
        <a:buFont typeface="Arial"/>
        <a:buChar char="»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07949"/>
          </a:xfrm>
          <a:prstGeom prst="rect">
            <a:avLst/>
          </a:prstGeom>
          <a:solidFill>
            <a:srgbClr val="D1001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31448" y="100800"/>
            <a:ext cx="8229600" cy="4286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31800" y="1089025"/>
            <a:ext cx="8254999" cy="53103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3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94463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03/11/2020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32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400" b="1" i="0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buClr>
          <a:srgbClr val="D10019"/>
        </a:buClr>
        <a:buFont typeface="Arial Black"/>
        <a:buChar char="&gt;"/>
        <a:defRPr sz="2000" b="1" kern="1200" cap="all" baseline="0">
          <a:solidFill>
            <a:srgbClr val="D10019"/>
          </a:solidFill>
          <a:latin typeface="+mn-lt"/>
          <a:ea typeface="+mn-ea"/>
          <a:cs typeface="+mn-cs"/>
        </a:defRPr>
      </a:lvl1pPr>
      <a:lvl2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§"/>
        <a:defRPr sz="1800" b="0" i="0" kern="1200" cap="none" baseline="0">
          <a:solidFill>
            <a:schemeClr val="tx1"/>
          </a:solidFill>
          <a:latin typeface="Arial"/>
          <a:ea typeface="+mn-ea"/>
          <a:cs typeface="+mn-cs"/>
        </a:defRPr>
      </a:lvl2pPr>
      <a:lvl3pPr marL="645750" indent="-285750" algn="l" defTabSz="457200" rtl="0" eaLnBrk="1" latinLnBrk="0" hangingPunct="1">
        <a:lnSpc>
          <a:spcPct val="100000"/>
        </a:lnSpc>
        <a:spcBef>
          <a:spcPts val="0"/>
        </a:spcBef>
        <a:buFont typeface="Wingdings" pitchFamily="2" charset="2"/>
        <a:buChar char="ð"/>
        <a:defRPr sz="1600" kern="1200" cap="none" baseline="0">
          <a:solidFill>
            <a:schemeClr val="tx1"/>
          </a:solidFill>
          <a:latin typeface="Arial"/>
          <a:ea typeface="+mn-ea"/>
          <a:cs typeface="+mn-cs"/>
        </a:defRPr>
      </a:lvl3pPr>
      <a:lvl4pPr marL="987425" indent="-177800" algn="l" defTabSz="4572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1524000" indent="-228600" algn="l" defTabSz="457200" rtl="0" eaLnBrk="1" latinLnBrk="0" hangingPunct="1">
        <a:lnSpc>
          <a:spcPct val="100000"/>
        </a:lnSpc>
        <a:spcBef>
          <a:spcPts val="0"/>
        </a:spcBef>
        <a:buFont typeface="Arial"/>
        <a:buChar char="»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planmobilit&#233;@etat.ge.ch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2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sz="2800" dirty="0"/>
              <a:t>Une stratégie globale </a:t>
            </a:r>
            <a:r>
              <a:rPr lang="fr-CH" sz="2800" dirty="0" smtClean="0"/>
              <a:t/>
            </a:r>
            <a:br>
              <a:rPr lang="fr-CH" sz="2800" dirty="0" smtClean="0"/>
            </a:br>
            <a:r>
              <a:rPr lang="fr-CH" sz="2800" dirty="0" smtClean="0"/>
              <a:t>du </a:t>
            </a:r>
            <a:r>
              <a:rPr lang="fr-CH" sz="2800" dirty="0"/>
              <a:t>stationnement </a:t>
            </a:r>
            <a:br>
              <a:rPr lang="fr-CH" sz="2800" dirty="0"/>
            </a:br>
            <a:r>
              <a:rPr lang="fr-CH" sz="2000" dirty="0"/>
              <a:t>pour améliorer </a:t>
            </a:r>
            <a:r>
              <a:rPr lang="fr-CH" sz="2000" dirty="0" smtClean="0"/>
              <a:t>la </a:t>
            </a:r>
            <a:r>
              <a:rPr lang="fr-CH" sz="2000" dirty="0"/>
              <a:t>mobilité pendulaire </a:t>
            </a:r>
            <a:r>
              <a:rPr lang="fr-CH" sz="2000" dirty="0" smtClean="0"/>
              <a:t/>
            </a:r>
            <a:br>
              <a:rPr lang="fr-CH" sz="2000" dirty="0" smtClean="0"/>
            </a:br>
            <a:r>
              <a:rPr lang="fr-CH" sz="2000" dirty="0" smtClean="0"/>
              <a:t>et </a:t>
            </a:r>
            <a:r>
              <a:rPr lang="fr-CH" sz="2000" dirty="0"/>
              <a:t>favoriser les </a:t>
            </a:r>
            <a:r>
              <a:rPr lang="fr-CH" sz="2000" dirty="0" smtClean="0"/>
              <a:t>habitants </a:t>
            </a:r>
            <a:br>
              <a:rPr lang="fr-CH" sz="2000" dirty="0" smtClean="0"/>
            </a:br>
            <a:endParaRPr lang="fr-CH" sz="2000" dirty="0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 smtClean="0"/>
              <a:t>4 novembre 2020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1290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611560" y="2348880"/>
            <a:ext cx="8255000" cy="2016894"/>
          </a:xfrm>
        </p:spPr>
        <p:txBody>
          <a:bodyPr/>
          <a:lstStyle/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endParaRPr lang="fr-CH" dirty="0" smtClean="0"/>
          </a:p>
          <a:p>
            <a:pPr marL="0" indent="0" algn="ctr">
              <a:buNone/>
            </a:pPr>
            <a:r>
              <a:rPr lang="fr-CH" sz="3600" dirty="0" smtClean="0">
                <a:solidFill>
                  <a:srgbClr val="0070C0"/>
                </a:solidFill>
              </a:rPr>
              <a:t>Merci pour votre attention</a:t>
            </a:r>
            <a:endParaRPr lang="fr-CH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52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827584" y="1628800"/>
            <a:ext cx="8255000" cy="40331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H" dirty="0"/>
          </a:p>
          <a:p>
            <a:endParaRPr lang="fr-CH" dirty="0" smtClean="0"/>
          </a:p>
          <a:p>
            <a:pPr marL="0" indent="0">
              <a:buNone/>
            </a:pPr>
            <a:r>
              <a:rPr lang="fr-CH" dirty="0" smtClean="0">
                <a:solidFill>
                  <a:srgbClr val="0070C0"/>
                </a:solidFill>
              </a:rPr>
              <a:t>parkings de l'Etat:  </a:t>
            </a:r>
          </a:p>
          <a:p>
            <a:pPr marL="0" indent="0">
              <a:buNone/>
            </a:pPr>
            <a:r>
              <a:rPr lang="fr-CH" dirty="0">
                <a:solidFill>
                  <a:srgbClr val="0070C0"/>
                </a:solidFill>
              </a:rPr>
              <a:t> </a:t>
            </a:r>
            <a:r>
              <a:rPr lang="fr-CH" dirty="0" smtClean="0">
                <a:solidFill>
                  <a:srgbClr val="0070C0"/>
                </a:solidFill>
              </a:rPr>
              <a:t>      </a:t>
            </a:r>
            <a:r>
              <a:rPr lang="fr-CH" dirty="0" smtClean="0"/>
              <a:t>un levier majeur pour agir </a:t>
            </a:r>
            <a:br>
              <a:rPr lang="fr-CH" dirty="0" smtClean="0"/>
            </a:br>
            <a:r>
              <a:rPr lang="fr-CH" dirty="0" smtClean="0"/>
              <a:t>     	sur la mobilité pendulaire </a:t>
            </a:r>
          </a:p>
          <a:p>
            <a:pPr>
              <a:buFont typeface="Wingdings" panose="05000000000000000000" pitchFamily="2" charset="2"/>
              <a:buChar char="Ø"/>
            </a:pPr>
            <a:endParaRPr lang="fr-CH" dirty="0" smtClean="0"/>
          </a:p>
          <a:p>
            <a:pPr>
              <a:buFont typeface="Wingdings" panose="05000000000000000000" pitchFamily="2" charset="2"/>
              <a:buChar char="Ø"/>
            </a:pPr>
            <a:endParaRPr lang="fr-CH" dirty="0"/>
          </a:p>
          <a:p>
            <a:pPr marL="0" indent="0">
              <a:buNone/>
            </a:pPr>
            <a:r>
              <a:rPr lang="fr-CH" dirty="0" smtClean="0">
                <a:solidFill>
                  <a:srgbClr val="0070C0"/>
                </a:solidFill>
              </a:rPr>
              <a:t>plans de mobilité d'entreprises: </a:t>
            </a:r>
            <a:br>
              <a:rPr lang="fr-CH" dirty="0" smtClean="0">
                <a:solidFill>
                  <a:srgbClr val="0070C0"/>
                </a:solidFill>
              </a:rPr>
            </a:br>
            <a:r>
              <a:rPr lang="fr-CH" dirty="0" smtClean="0">
                <a:solidFill>
                  <a:srgbClr val="0070C0"/>
                </a:solidFill>
              </a:rPr>
              <a:t>	</a:t>
            </a:r>
            <a:r>
              <a:rPr lang="fr-CH" dirty="0" smtClean="0"/>
              <a:t>un outil d'accompagnement aux </a:t>
            </a:r>
            <a:r>
              <a:rPr lang="fr-CH" smtClean="0"/>
              <a:t>employé.e.s</a:t>
            </a:r>
            <a:r>
              <a:rPr lang="fr-CH" dirty="0" smtClean="0"/>
              <a:t> </a:t>
            </a:r>
            <a:br>
              <a:rPr lang="fr-CH" dirty="0" smtClean="0"/>
            </a:br>
            <a:r>
              <a:rPr lang="fr-CH" dirty="0" smtClean="0"/>
              <a:t>	du secteur privé comme du public </a:t>
            </a:r>
            <a:br>
              <a:rPr lang="fr-CH" dirty="0" smtClean="0"/>
            </a:br>
            <a:r>
              <a:rPr lang="fr-CH" dirty="0" smtClean="0"/>
              <a:t>	(Offices de l'Etat, institutions de droit public)</a:t>
            </a:r>
          </a:p>
          <a:p>
            <a:endParaRPr lang="fr-CH" cap="none" dirty="0"/>
          </a:p>
          <a:p>
            <a:endParaRPr lang="fr-CH" cap="none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smtClean="0"/>
              <a:t>Une stratégie globale </a:t>
            </a:r>
            <a:br>
              <a:rPr lang="fr-CH" dirty="0" smtClean="0"/>
            </a:br>
            <a:r>
              <a:rPr lang="fr-CH" dirty="0" smtClean="0"/>
              <a:t>touchant les secteurs privé et public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4490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188296" y="936367"/>
            <a:ext cx="8692280" cy="59046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CH" sz="2400" dirty="0" smtClean="0"/>
              <a:t>ADAPTATION DE LA politique TARIFAIRE</a:t>
            </a:r>
          </a:p>
          <a:p>
            <a:pPr>
              <a:buFont typeface="Wingdings" panose="05000000000000000000" pitchFamily="2" charset="2"/>
              <a:buChar char="Ø"/>
            </a:pPr>
            <a:endParaRPr lang="fr-CH" sz="2400" dirty="0" smtClean="0"/>
          </a:p>
          <a:p>
            <a:pPr lvl="1">
              <a:buClr>
                <a:srgbClr val="597F44"/>
              </a:buClr>
            </a:pPr>
            <a:r>
              <a:rPr lang="fr-CH" sz="2400" dirty="0" smtClean="0"/>
              <a:t>Nouvelles pratiques </a:t>
            </a:r>
            <a:r>
              <a:rPr lang="fr-CH" sz="2400" dirty="0"/>
              <a:t>en matière de </a:t>
            </a:r>
            <a:r>
              <a:rPr lang="fr-CH" sz="2400" dirty="0" smtClean="0"/>
              <a:t>tarification et d’affectation </a:t>
            </a:r>
            <a:br>
              <a:rPr lang="fr-CH" sz="2400" dirty="0" smtClean="0"/>
            </a:br>
            <a:r>
              <a:rPr lang="fr-CH" sz="2400" dirty="0" smtClean="0"/>
              <a:t>portant sur les quelque 7'700 places de parking propriété de l'Etat</a:t>
            </a:r>
          </a:p>
          <a:p>
            <a:pPr lvl="1">
              <a:buClr>
                <a:srgbClr val="597F44"/>
              </a:buClr>
            </a:pPr>
            <a:endParaRPr lang="fr-CH" sz="2400" dirty="0" smtClean="0"/>
          </a:p>
          <a:p>
            <a:pPr lvl="1">
              <a:buClr>
                <a:srgbClr val="597F44"/>
              </a:buClr>
            </a:pPr>
            <a:r>
              <a:rPr lang="fr-CH" sz="2400" dirty="0" smtClean="0"/>
              <a:t>Tarifs plus attractifs pour les </a:t>
            </a:r>
            <a:r>
              <a:rPr lang="fr-CH" sz="2400" dirty="0" err="1" smtClean="0"/>
              <a:t>habitant.e.s</a:t>
            </a:r>
            <a:r>
              <a:rPr lang="fr-CH" sz="2400" dirty="0" smtClean="0"/>
              <a:t> et les visiteurs </a:t>
            </a:r>
            <a:br>
              <a:rPr lang="fr-CH" sz="2400" dirty="0" smtClean="0"/>
            </a:br>
            <a:endParaRPr lang="fr-CH" sz="2400" dirty="0"/>
          </a:p>
          <a:p>
            <a:pPr>
              <a:buFont typeface="Arial" panose="020B0604020202020204" pitchFamily="34" charset="0"/>
              <a:buChar char="•"/>
            </a:pPr>
            <a:endParaRPr lang="fr-CH" sz="2400" dirty="0"/>
          </a:p>
          <a:p>
            <a:pPr marL="0" lvl="0" indent="0">
              <a:buNone/>
            </a:pPr>
            <a:r>
              <a:rPr lang="fr-CH" sz="2400" dirty="0"/>
              <a:t>Résiliation des contrats de pendulaires </a:t>
            </a:r>
            <a:r>
              <a:rPr lang="fr-CH" sz="2400" dirty="0" smtClean="0"/>
              <a:t/>
            </a:r>
            <a:br>
              <a:rPr lang="fr-CH" sz="2400" dirty="0" smtClean="0"/>
            </a:br>
            <a:r>
              <a:rPr lang="fr-CH" sz="2400" dirty="0" smtClean="0"/>
              <a:t>dans </a:t>
            </a:r>
            <a:r>
              <a:rPr lang="fr-CH" sz="2400" dirty="0"/>
              <a:t>les parkings publics du centre </a:t>
            </a:r>
            <a:endParaRPr lang="fr-CH" sz="24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fr-CH" sz="2400" dirty="0"/>
          </a:p>
          <a:p>
            <a:pPr lvl="1">
              <a:buClr>
                <a:srgbClr val="597F44"/>
              </a:buClr>
            </a:pPr>
            <a:r>
              <a:rPr lang="fr-CH" sz="2400" dirty="0" smtClean="0"/>
              <a:t>Introduction </a:t>
            </a:r>
            <a:r>
              <a:rPr lang="fr-CH" sz="2400" dirty="0"/>
              <a:t>de critères </a:t>
            </a:r>
            <a:r>
              <a:rPr lang="fr-CH" sz="2400" dirty="0" smtClean="0"/>
              <a:t>d'attribution pour l'obtention d'abonnement</a:t>
            </a:r>
          </a:p>
          <a:p>
            <a:pPr lvl="1">
              <a:buClr>
                <a:srgbClr val="597F44"/>
              </a:buClr>
            </a:pPr>
            <a:endParaRPr lang="fr-CH" sz="2400" dirty="0"/>
          </a:p>
          <a:p>
            <a:pPr lvl="1">
              <a:buClr>
                <a:srgbClr val="597F44"/>
              </a:buClr>
            </a:pPr>
            <a:r>
              <a:rPr lang="fr-CH" sz="2400" dirty="0" smtClean="0"/>
              <a:t>Exceptions prévues</a:t>
            </a:r>
            <a:r>
              <a:rPr lang="fr-CH" sz="2400" dirty="0"/>
              <a:t>, en tenant compte des besoins impératifs </a:t>
            </a:r>
            <a:r>
              <a:rPr lang="fr-CH" sz="2400" dirty="0" smtClean="0"/>
              <a:t/>
            </a:r>
            <a:br>
              <a:rPr lang="fr-CH" sz="2400" dirty="0" smtClean="0"/>
            </a:br>
            <a:r>
              <a:rPr lang="fr-CH" sz="2400" dirty="0" smtClean="0"/>
              <a:t>et </a:t>
            </a:r>
            <a:r>
              <a:rPr lang="fr-CH" sz="2400" dirty="0"/>
              <a:t>des situations </a:t>
            </a:r>
            <a:r>
              <a:rPr lang="fr-CH" sz="2400" dirty="0" smtClean="0"/>
              <a:t>particulières</a:t>
            </a:r>
          </a:p>
          <a:p>
            <a:pPr lvl="1">
              <a:buClr>
                <a:srgbClr val="597F44"/>
              </a:buClr>
            </a:pPr>
            <a:endParaRPr lang="fr-CH" sz="2400" dirty="0" smtClean="0"/>
          </a:p>
          <a:p>
            <a:pPr lvl="1">
              <a:buClr>
                <a:srgbClr val="597F44"/>
              </a:buClr>
            </a:pPr>
            <a:r>
              <a:rPr lang="fr-CH" sz="2400" dirty="0">
                <a:solidFill>
                  <a:srgbClr val="000000"/>
                </a:solidFill>
              </a:rPr>
              <a:t>Priorité donnée aux </a:t>
            </a:r>
            <a:r>
              <a:rPr lang="fr-CH" sz="2400" dirty="0" err="1" smtClean="0">
                <a:solidFill>
                  <a:srgbClr val="000000"/>
                </a:solidFill>
              </a:rPr>
              <a:t>habitant.e.s</a:t>
            </a:r>
            <a:r>
              <a:rPr lang="fr-CH" sz="2400" dirty="0" smtClean="0">
                <a:solidFill>
                  <a:srgbClr val="000000"/>
                </a:solidFill>
              </a:rPr>
              <a:t> </a:t>
            </a:r>
          </a:p>
          <a:p>
            <a:pPr marL="360000" lvl="1" indent="0">
              <a:buNone/>
            </a:pPr>
            <a:endParaRPr lang="fr-CH" sz="2000" dirty="0"/>
          </a:p>
          <a:p>
            <a:pPr marL="0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dirty="0" smtClean="0">
                <a:solidFill>
                  <a:srgbClr val="0070C0"/>
                </a:solidFill>
              </a:rPr>
              <a:t>		</a:t>
            </a:r>
            <a:r>
              <a:rPr lang="fr-CH" sz="2400" dirty="0" smtClean="0">
                <a:solidFill>
                  <a:srgbClr val="0070C0"/>
                </a:solidFill>
              </a:rPr>
              <a:t>Objectif: favoriser le report modal, </a:t>
            </a:r>
            <a:br>
              <a:rPr lang="fr-CH" sz="2400" dirty="0" smtClean="0">
                <a:solidFill>
                  <a:srgbClr val="0070C0"/>
                </a:solidFill>
              </a:rPr>
            </a:br>
            <a:r>
              <a:rPr lang="fr-CH" sz="2400" dirty="0" smtClean="0">
                <a:solidFill>
                  <a:srgbClr val="0070C0"/>
                </a:solidFill>
              </a:rPr>
              <a:t>		en particulier pour les pendulaires</a:t>
            </a:r>
            <a:endParaRPr lang="fr-CH" sz="2400" dirty="0">
              <a:solidFill>
                <a:srgbClr val="0070C0"/>
              </a:solidFill>
            </a:endParaRPr>
          </a:p>
          <a:p>
            <a:endParaRPr lang="fr-CH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428625"/>
          </a:xfrm>
        </p:spPr>
        <p:txBody>
          <a:bodyPr>
            <a:normAutofit/>
          </a:bodyPr>
          <a:lstStyle/>
          <a:p>
            <a:r>
              <a:rPr lang="fr-CH" dirty="0" smtClean="0"/>
              <a:t>1. AGIR SUR LES PARKINGS DE l'ETAT</a:t>
            </a:r>
            <a:endParaRPr lang="fr-CH" strike="sngStrike" dirty="0"/>
          </a:p>
        </p:txBody>
      </p:sp>
    </p:spTree>
    <p:extLst>
      <p:ext uri="{BB962C8B-B14F-4D97-AF65-F5344CB8AC3E}">
        <p14:creationId xmlns:p14="http://schemas.microsoft.com/office/powerpoint/2010/main" val="134431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431448" y="836712"/>
            <a:ext cx="8255000" cy="549134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fr-CH" dirty="0" smtClean="0"/>
          </a:p>
          <a:p>
            <a:pPr>
              <a:buFont typeface="Wingdings" panose="05000000000000000000" pitchFamily="2" charset="2"/>
              <a:buChar char="§"/>
            </a:pPr>
            <a:endParaRPr lang="fr-CH" cap="none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CH" dirty="0" smtClean="0">
                <a:solidFill>
                  <a:srgbClr val="0070C0"/>
                </a:solidFill>
              </a:rPr>
              <a:t>HABITANTS: </a:t>
            </a:r>
            <a:r>
              <a:rPr lang="fr-CH" dirty="0"/>
              <a:t>TARIFS </a:t>
            </a:r>
            <a:r>
              <a:rPr lang="fr-CH" dirty="0" smtClean="0"/>
              <a:t>Plus attractifs</a:t>
            </a:r>
            <a:endParaRPr lang="fr-CH" dirty="0"/>
          </a:p>
          <a:p>
            <a:pPr>
              <a:buFont typeface="Wingdings" panose="05000000000000000000" pitchFamily="2" charset="2"/>
              <a:buChar char="§"/>
            </a:pPr>
            <a:endParaRPr lang="fr-FR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fr-CH" b="0" cap="none" dirty="0" smtClean="0">
                <a:solidFill>
                  <a:schemeClr val="tx1"/>
                </a:solidFill>
              </a:rPr>
              <a:t>Prix </a:t>
            </a:r>
            <a:r>
              <a:rPr lang="fr-CH" b="0" cap="none" dirty="0">
                <a:solidFill>
                  <a:schemeClr val="tx1"/>
                </a:solidFill>
              </a:rPr>
              <a:t>unitaire de </a:t>
            </a:r>
            <a:r>
              <a:rPr lang="fr-CH" b="0" cap="none" dirty="0" smtClean="0">
                <a:solidFill>
                  <a:schemeClr val="tx1"/>
                </a:solidFill>
              </a:rPr>
              <a:t>150 CHF </a:t>
            </a:r>
            <a:r>
              <a:rPr lang="fr-CH" b="0" cap="none" dirty="0">
                <a:solidFill>
                  <a:schemeClr val="tx1"/>
                </a:solidFill>
              </a:rPr>
              <a:t>par mois dans tous les parkings publics </a:t>
            </a:r>
            <a:r>
              <a:rPr lang="fr-CH" b="0" cap="none" dirty="0" smtClean="0">
                <a:solidFill>
                  <a:schemeClr val="tx1"/>
                </a:solidFill>
              </a:rPr>
              <a:t/>
            </a:r>
            <a:br>
              <a:rPr lang="fr-CH" b="0" cap="none" dirty="0" smtClean="0">
                <a:solidFill>
                  <a:schemeClr val="tx1"/>
                </a:solidFill>
              </a:rPr>
            </a:br>
            <a:r>
              <a:rPr lang="fr-CH" b="0" cap="none" dirty="0" smtClean="0">
                <a:solidFill>
                  <a:schemeClr val="tx1"/>
                </a:solidFill>
              </a:rPr>
              <a:t>(</a:t>
            </a:r>
            <a:r>
              <a:rPr lang="fr-CH" b="0" cap="none" dirty="0">
                <a:solidFill>
                  <a:schemeClr val="tx1"/>
                </a:solidFill>
              </a:rPr>
              <a:t>sauf Uni-Dufour – </a:t>
            </a:r>
            <a:r>
              <a:rPr lang="fr-CH" b="0" cap="none" dirty="0" smtClean="0">
                <a:solidFill>
                  <a:schemeClr val="tx1"/>
                </a:solidFill>
              </a:rPr>
              <a:t>200 CHF)</a:t>
            </a:r>
            <a:endParaRPr lang="fr-CH" b="0" cap="none" dirty="0">
              <a:solidFill>
                <a:schemeClr val="tx1"/>
              </a:solidFill>
            </a:endParaRPr>
          </a:p>
          <a:p>
            <a:endParaRPr lang="fr-CH" b="0" cap="none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CH" b="0" cap="none" dirty="0" smtClean="0">
                <a:solidFill>
                  <a:schemeClr val="tx1"/>
                </a:solidFill>
              </a:rPr>
              <a:t>Tarif </a:t>
            </a:r>
            <a:r>
              <a:rPr lang="fr-CH" b="0" cap="none" dirty="0">
                <a:solidFill>
                  <a:schemeClr val="tx1"/>
                </a:solidFill>
              </a:rPr>
              <a:t>préférentiel dans les parkings privés (2/3 du prix) </a:t>
            </a:r>
            <a:endParaRPr lang="fr-CH" b="0" cap="none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fr-CH" b="0" cap="none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CH" b="0" cap="none" dirty="0" smtClean="0">
                <a:solidFill>
                  <a:schemeClr val="tx1"/>
                </a:solidFill>
              </a:rPr>
              <a:t>Tarifs </a:t>
            </a:r>
            <a:r>
              <a:rPr lang="fr-CH" b="0" cap="none" dirty="0">
                <a:solidFill>
                  <a:schemeClr val="tx1"/>
                </a:solidFill>
              </a:rPr>
              <a:t>plus attractifs pour le stationnement à l'heure ou à la </a:t>
            </a:r>
            <a:r>
              <a:rPr lang="fr-CH" b="0" cap="none" dirty="0" smtClean="0">
                <a:solidFill>
                  <a:schemeClr val="tx1"/>
                </a:solidFill>
              </a:rPr>
              <a:t>journée </a:t>
            </a:r>
            <a:br>
              <a:rPr lang="fr-CH" b="0" cap="none" dirty="0" smtClean="0">
                <a:solidFill>
                  <a:schemeClr val="tx1"/>
                </a:solidFill>
              </a:rPr>
            </a:br>
            <a:r>
              <a:rPr lang="fr-CH" b="0" cap="none" dirty="0" smtClean="0">
                <a:solidFill>
                  <a:schemeClr val="tx1"/>
                </a:solidFill>
              </a:rPr>
              <a:t>(y compris pour les visiteurs)</a:t>
            </a:r>
            <a:endParaRPr lang="fr-CH" b="0" cap="none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fr-CH" b="0" cap="none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fr-CH" b="0" cap="none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fr-CH" dirty="0">
                <a:solidFill>
                  <a:srgbClr val="0070C0"/>
                </a:solidFill>
              </a:rPr>
              <a:t>PENDULAIRES:</a:t>
            </a:r>
            <a:r>
              <a:rPr lang="fr-CH" dirty="0"/>
              <a:t> TARIFS MENSUELS A LA </a:t>
            </a:r>
            <a:r>
              <a:rPr lang="fr-CH" dirty="0" smtClean="0"/>
              <a:t>HAUSSE</a:t>
            </a:r>
          </a:p>
          <a:p>
            <a:pPr marL="0" lvl="0" indent="0">
              <a:buNone/>
            </a:pPr>
            <a:endParaRPr lang="fr-CH" b="0" cap="none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CH" b="0" cap="none" dirty="0">
                <a:solidFill>
                  <a:schemeClr val="tx1"/>
                </a:solidFill>
              </a:rPr>
              <a:t>Revalorisation des tarifs </a:t>
            </a:r>
            <a:r>
              <a:rPr lang="fr-CH" b="0" cap="none" dirty="0" smtClean="0">
                <a:solidFill>
                  <a:schemeClr val="tx1"/>
                </a:solidFill>
              </a:rPr>
              <a:t>de certains </a:t>
            </a:r>
            <a:r>
              <a:rPr lang="fr-CH" b="0" cap="none" dirty="0">
                <a:solidFill>
                  <a:schemeClr val="tx1"/>
                </a:solidFill>
              </a:rPr>
              <a:t>parkings </a:t>
            </a:r>
            <a:r>
              <a:rPr lang="fr-CH" b="0" cap="none" dirty="0" smtClean="0">
                <a:solidFill>
                  <a:schemeClr val="tx1"/>
                </a:solidFill>
              </a:rPr>
              <a:t>dans le centre-ville </a:t>
            </a:r>
            <a:br>
              <a:rPr lang="fr-CH" b="0" cap="none" dirty="0" smtClean="0">
                <a:solidFill>
                  <a:schemeClr val="tx1"/>
                </a:solidFill>
              </a:rPr>
            </a:br>
            <a:r>
              <a:rPr lang="fr-CH" b="0" cap="none" dirty="0" smtClean="0">
                <a:solidFill>
                  <a:schemeClr val="tx1"/>
                </a:solidFill>
              </a:rPr>
              <a:t>en fonction des prix du marché</a:t>
            </a:r>
            <a:endParaRPr lang="fr-CH" b="0" cap="none" dirty="0">
              <a:solidFill>
                <a:schemeClr val="tx1"/>
              </a:solidFill>
            </a:endParaRPr>
          </a:p>
          <a:p>
            <a:pPr lvl="1"/>
            <a:endParaRPr lang="fr-FR" sz="2000" dirty="0" smtClean="0"/>
          </a:p>
          <a:p>
            <a:pPr marL="360000" lvl="1" indent="0">
              <a:buNone/>
            </a:pPr>
            <a:endParaRPr lang="fr-CH" sz="2000" dirty="0"/>
          </a:p>
          <a:p>
            <a:pPr lvl="1"/>
            <a:endParaRPr lang="fr-CH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z="2200" dirty="0" smtClean="0"/>
              <a:t> </a:t>
            </a:r>
            <a:r>
              <a:rPr lang="fr-CH" sz="2200" dirty="0"/>
              <a:t>nouvelle politique </a:t>
            </a:r>
            <a:r>
              <a:rPr lang="fr-CH" sz="2200" dirty="0" smtClean="0"/>
              <a:t>TARIFAIRE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49348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611560" y="980728"/>
            <a:ext cx="8255000" cy="5491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 smtClean="0"/>
              <a:t>Concerne les parkings contrôlés par l'Etat </a:t>
            </a:r>
            <a:br>
              <a:rPr lang="fr-CH" dirty="0" smtClean="0"/>
            </a:br>
            <a:r>
              <a:rPr lang="fr-CH" dirty="0" smtClean="0"/>
              <a:t>dans le centre et l'hyper-centre</a:t>
            </a:r>
          </a:p>
          <a:p>
            <a:pPr>
              <a:buFont typeface="Wingdings" panose="05000000000000000000" pitchFamily="2" charset="2"/>
              <a:buChar char="Ø"/>
            </a:pPr>
            <a:endParaRPr lang="fr-CH" dirty="0"/>
          </a:p>
          <a:p>
            <a:pPr lvl="1"/>
            <a:r>
              <a:rPr lang="fr-CH" sz="2000" dirty="0" smtClean="0">
                <a:solidFill>
                  <a:srgbClr val="000000"/>
                </a:solidFill>
              </a:rPr>
              <a:t>Concrétisation d'un objectif annoncé fin 2019 </a:t>
            </a:r>
            <a:br>
              <a:rPr lang="fr-CH" sz="2000" dirty="0" smtClean="0">
                <a:solidFill>
                  <a:srgbClr val="000000"/>
                </a:solidFill>
              </a:rPr>
            </a:br>
            <a:r>
              <a:rPr lang="fr-CH" sz="2000" dirty="0" smtClean="0">
                <a:solidFill>
                  <a:srgbClr val="000000"/>
                </a:solidFill>
              </a:rPr>
              <a:t>lors du renouvellement de la convention entre l'Etat </a:t>
            </a:r>
            <a:br>
              <a:rPr lang="fr-CH" sz="2000" dirty="0" smtClean="0">
                <a:solidFill>
                  <a:srgbClr val="000000"/>
                </a:solidFill>
              </a:rPr>
            </a:br>
            <a:r>
              <a:rPr lang="fr-CH" sz="2000" dirty="0" smtClean="0">
                <a:solidFill>
                  <a:srgbClr val="000000"/>
                </a:solidFill>
              </a:rPr>
              <a:t>et la Fondation des parkings</a:t>
            </a:r>
          </a:p>
          <a:p>
            <a:pPr lvl="1"/>
            <a:endParaRPr lang="fr-CH" sz="2000" dirty="0">
              <a:solidFill>
                <a:srgbClr val="000000"/>
              </a:solidFill>
            </a:endParaRPr>
          </a:p>
          <a:p>
            <a:pPr lvl="1"/>
            <a:r>
              <a:rPr lang="fr-CH" sz="2000" dirty="0" smtClean="0">
                <a:solidFill>
                  <a:srgbClr val="000000"/>
                </a:solidFill>
              </a:rPr>
              <a:t>Touche 1'880 </a:t>
            </a:r>
            <a:r>
              <a:rPr lang="fr-CH" sz="2000" dirty="0" err="1" smtClean="0">
                <a:solidFill>
                  <a:srgbClr val="000000"/>
                </a:solidFill>
              </a:rPr>
              <a:t>abonné.e.s</a:t>
            </a:r>
            <a:r>
              <a:rPr lang="fr-CH" sz="2000" dirty="0" smtClean="0">
                <a:solidFill>
                  <a:srgbClr val="000000"/>
                </a:solidFill>
              </a:rPr>
              <a:t> pendulaires </a:t>
            </a:r>
            <a:br>
              <a:rPr lang="fr-CH" sz="2000" dirty="0" smtClean="0">
                <a:solidFill>
                  <a:srgbClr val="000000"/>
                </a:solidFill>
              </a:rPr>
            </a:br>
            <a:r>
              <a:rPr lang="fr-CH" sz="2000" dirty="0" smtClean="0">
                <a:solidFill>
                  <a:srgbClr val="000000"/>
                </a:solidFill>
              </a:rPr>
              <a:t>dont 616 </a:t>
            </a:r>
            <a:r>
              <a:rPr lang="fr-CH" sz="2000" dirty="0" err="1" smtClean="0">
                <a:solidFill>
                  <a:srgbClr val="000000"/>
                </a:solidFill>
              </a:rPr>
              <a:t>employé.e.s</a:t>
            </a:r>
            <a:r>
              <a:rPr lang="fr-CH" sz="2000" dirty="0" smtClean="0">
                <a:solidFill>
                  <a:srgbClr val="000000"/>
                </a:solidFill>
              </a:rPr>
              <a:t> de l'Etat</a:t>
            </a:r>
          </a:p>
          <a:p>
            <a:pPr lvl="1"/>
            <a:endParaRPr lang="fr-CH" sz="2000" dirty="0">
              <a:solidFill>
                <a:srgbClr val="000000"/>
              </a:solidFill>
            </a:endParaRPr>
          </a:p>
          <a:p>
            <a:pPr lvl="1"/>
            <a:r>
              <a:rPr lang="fr-CH" sz="2000" dirty="0" smtClean="0">
                <a:solidFill>
                  <a:srgbClr val="000000"/>
                </a:solidFill>
              </a:rPr>
              <a:t>Résiliation des contrats courant 2021</a:t>
            </a:r>
          </a:p>
          <a:p>
            <a:pPr lvl="1"/>
            <a:endParaRPr lang="fr-CH" sz="2000" dirty="0">
              <a:solidFill>
                <a:srgbClr val="000000"/>
              </a:solidFill>
            </a:endParaRPr>
          </a:p>
          <a:p>
            <a:pPr lvl="1"/>
            <a:r>
              <a:rPr lang="fr-CH" sz="2000" dirty="0" smtClean="0">
                <a:solidFill>
                  <a:srgbClr val="000000"/>
                </a:solidFill>
              </a:rPr>
              <a:t>Exceptions octroyées en fonction de critères définis </a:t>
            </a:r>
          </a:p>
          <a:p>
            <a:pPr lvl="1"/>
            <a:endParaRPr lang="fr-CH" sz="2000" dirty="0">
              <a:solidFill>
                <a:srgbClr val="000000"/>
              </a:solidFill>
            </a:endParaRPr>
          </a:p>
          <a:p>
            <a:pPr marL="360000" lvl="1" indent="0">
              <a:buNone/>
            </a:pPr>
            <a:endParaRPr lang="fr-CH" sz="19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CH" dirty="0"/>
          </a:p>
          <a:p>
            <a:pPr marL="0" indent="0">
              <a:buNone/>
            </a:pPr>
            <a:r>
              <a:rPr lang="fr-CH" dirty="0" smtClean="0"/>
              <a:t>		 </a:t>
            </a:r>
            <a:r>
              <a:rPr lang="fr-CH" dirty="0" smtClean="0">
                <a:solidFill>
                  <a:srgbClr val="0070C0"/>
                </a:solidFill>
              </a:rPr>
              <a:t>Conséquence: davantage d'abonnements 				       disponibles pour les </a:t>
            </a:r>
            <a:r>
              <a:rPr lang="fr-CH" dirty="0" err="1" smtClean="0">
                <a:solidFill>
                  <a:srgbClr val="0070C0"/>
                </a:solidFill>
              </a:rPr>
              <a:t>habitant.e.s</a:t>
            </a:r>
            <a:endParaRPr lang="fr-CH" dirty="0" smtClean="0">
              <a:solidFill>
                <a:srgbClr val="0070C0"/>
              </a:solidFill>
            </a:endParaRPr>
          </a:p>
          <a:p>
            <a:endParaRPr lang="fr-CH" dirty="0"/>
          </a:p>
          <a:p>
            <a:endParaRPr lang="fr-CH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 </a:t>
            </a:r>
            <a:r>
              <a:rPr lang="fr-CH" dirty="0"/>
              <a:t>Résiliation des contrats de pendulaires</a:t>
            </a:r>
          </a:p>
        </p:txBody>
      </p:sp>
    </p:spTree>
    <p:extLst>
      <p:ext uri="{BB962C8B-B14F-4D97-AF65-F5344CB8AC3E}">
        <p14:creationId xmlns:p14="http://schemas.microsoft.com/office/powerpoint/2010/main" val="4030562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323528" y="908050"/>
            <a:ext cx="8712968" cy="54913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CH" dirty="0" smtClean="0"/>
              <a:t>Agir sur les déplacements des </a:t>
            </a:r>
            <a:r>
              <a:rPr lang="fr-CH" dirty="0" err="1" smtClean="0"/>
              <a:t>collaborateurs.trices</a:t>
            </a:r>
            <a:r>
              <a:rPr lang="fr-CH" dirty="0" smtClean="0"/>
              <a:t> </a:t>
            </a:r>
            <a:br>
              <a:rPr lang="fr-CH" dirty="0" smtClean="0"/>
            </a:br>
            <a:r>
              <a:rPr lang="fr-CH" dirty="0" smtClean="0"/>
              <a:t>des secteurs public et privé pour:</a:t>
            </a:r>
          </a:p>
          <a:p>
            <a:pPr marL="0" indent="0">
              <a:buNone/>
            </a:pPr>
            <a:endParaRPr lang="fr-CH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CH" b="0" cap="none" dirty="0">
                <a:solidFill>
                  <a:schemeClr val="tx1"/>
                </a:solidFill>
              </a:rPr>
              <a:t>Favoriser l'usage des transports publics et de la mobilité douce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H" b="0" cap="none" dirty="0">
                <a:solidFill>
                  <a:schemeClr val="tx1"/>
                </a:solidFill>
              </a:rPr>
              <a:t>Promouvoir le covoiturage et l'autopartage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H" b="0" cap="none" dirty="0">
                <a:solidFill>
                  <a:schemeClr val="tx1"/>
                </a:solidFill>
              </a:rPr>
              <a:t>Restreindre l'usage de la voiture individuelle privée à des cas particuliers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H" b="0" cap="none" dirty="0">
                <a:solidFill>
                  <a:schemeClr val="tx1"/>
                </a:solidFill>
              </a:rPr>
              <a:t>Développer des nouvelles pratiques de travail </a:t>
            </a:r>
            <a:r>
              <a:rPr lang="fr-CH" b="0" cap="none" dirty="0" smtClean="0">
                <a:solidFill>
                  <a:schemeClr val="tx1"/>
                </a:solidFill>
              </a:rPr>
              <a:t/>
            </a:r>
            <a:br>
              <a:rPr lang="fr-CH" b="0" cap="none" dirty="0" smtClean="0">
                <a:solidFill>
                  <a:schemeClr val="tx1"/>
                </a:solidFill>
              </a:rPr>
            </a:br>
            <a:r>
              <a:rPr lang="fr-CH" b="0" cap="none" dirty="0" smtClean="0">
                <a:solidFill>
                  <a:schemeClr val="tx1"/>
                </a:solidFill>
              </a:rPr>
              <a:t>(</a:t>
            </a:r>
            <a:r>
              <a:rPr lang="fr-CH" b="0" cap="none" dirty="0">
                <a:solidFill>
                  <a:schemeClr val="tx1"/>
                </a:solidFill>
              </a:rPr>
              <a:t>télétravail, nomadisme, travail à distance, flexibilité des horaires…)</a:t>
            </a:r>
          </a:p>
          <a:p>
            <a:endParaRPr lang="fr-CH" b="0" cap="none" dirty="0">
              <a:solidFill>
                <a:schemeClr val="tx1"/>
              </a:solidFill>
            </a:endParaRPr>
          </a:p>
          <a:p>
            <a:endParaRPr lang="fr-CH" b="0" cap="none" dirty="0"/>
          </a:p>
          <a:p>
            <a:pPr marL="0" indent="0">
              <a:buNone/>
            </a:pPr>
            <a:r>
              <a:rPr lang="fr-CH" dirty="0"/>
              <a:t>Des </a:t>
            </a:r>
            <a:r>
              <a:rPr lang="fr-CH" dirty="0" smtClean="0"/>
              <a:t>nouveaux outils </a:t>
            </a:r>
            <a:r>
              <a:rPr lang="fr-CH" dirty="0"/>
              <a:t>pour y parvenir dès 2021</a:t>
            </a:r>
          </a:p>
          <a:p>
            <a:endParaRPr lang="fr-CH" b="0" dirty="0"/>
          </a:p>
          <a:p>
            <a:pPr>
              <a:buFont typeface="Wingdings" panose="05000000000000000000" pitchFamily="2" charset="2"/>
              <a:buChar char="§"/>
            </a:pPr>
            <a:r>
              <a:rPr lang="fr-CH" b="0" cap="none" dirty="0">
                <a:solidFill>
                  <a:schemeClr val="tx1"/>
                </a:solidFill>
              </a:rPr>
              <a:t>Un cadre réglementaire : règlement d’application de la loi pour une mobilité cohérente et équilibrée (LMCE) portant sur les plans de mobilité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H" b="0" cap="none" dirty="0">
                <a:solidFill>
                  <a:schemeClr val="tx1"/>
                </a:solidFill>
              </a:rPr>
              <a:t>Un label genevois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H" b="0" cap="none" dirty="0">
                <a:solidFill>
                  <a:schemeClr val="tx1"/>
                </a:solidFill>
              </a:rPr>
              <a:t>Une feuille de route pour les </a:t>
            </a:r>
            <a:r>
              <a:rPr lang="fr-CH" b="0" cap="none" dirty="0" smtClean="0">
                <a:solidFill>
                  <a:schemeClr val="tx1"/>
                </a:solidFill>
              </a:rPr>
              <a:t>institutions </a:t>
            </a:r>
            <a:r>
              <a:rPr lang="fr-CH" b="0" cap="none" dirty="0">
                <a:solidFill>
                  <a:schemeClr val="tx1"/>
                </a:solidFill>
              </a:rPr>
              <a:t>de d</a:t>
            </a:r>
            <a:r>
              <a:rPr lang="fr-CH" b="0" cap="none" dirty="0" smtClean="0">
                <a:solidFill>
                  <a:schemeClr val="tx1"/>
                </a:solidFill>
              </a:rPr>
              <a:t>roit </a:t>
            </a:r>
            <a:r>
              <a:rPr lang="fr-CH" b="0" cap="none" dirty="0">
                <a:solidFill>
                  <a:schemeClr val="tx1"/>
                </a:solidFill>
              </a:rPr>
              <a:t>p</a:t>
            </a:r>
            <a:r>
              <a:rPr lang="fr-CH" b="0" cap="none" dirty="0" smtClean="0">
                <a:solidFill>
                  <a:schemeClr val="tx1"/>
                </a:solidFill>
              </a:rPr>
              <a:t>ublic </a:t>
            </a:r>
          </a:p>
          <a:p>
            <a:endParaRPr lang="fr-CH" b="0" cap="none" dirty="0"/>
          </a:p>
          <a:p>
            <a:pPr marL="0" indent="0">
              <a:buNone/>
            </a:pPr>
            <a:r>
              <a:rPr lang="fr-CH" dirty="0" smtClean="0"/>
              <a:t>à disposition depuis 2019 </a:t>
            </a:r>
          </a:p>
          <a:p>
            <a:endParaRPr lang="fr-CH" b="0" dirty="0" smtClean="0"/>
          </a:p>
          <a:p>
            <a:pPr marL="0" indent="0">
              <a:buNone/>
            </a:pPr>
            <a:r>
              <a:rPr lang="fr-CH" b="0" cap="none" dirty="0" smtClean="0">
                <a:solidFill>
                  <a:schemeClr val="tx1"/>
                </a:solidFill>
              </a:rPr>
              <a:t>Un </a:t>
            </a:r>
            <a:r>
              <a:rPr lang="fr-CH" b="0" cap="none" dirty="0">
                <a:solidFill>
                  <a:schemeClr val="tx1"/>
                </a:solidFill>
              </a:rPr>
              <a:t>"guichet unique" à destination des </a:t>
            </a:r>
            <a:r>
              <a:rPr lang="fr-CH" b="0" cap="none" dirty="0" smtClean="0">
                <a:solidFill>
                  <a:schemeClr val="tx1"/>
                </a:solidFill>
              </a:rPr>
              <a:t>entreprises </a:t>
            </a:r>
            <a:r>
              <a:rPr lang="fr-CH" b="0" cap="non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planmobilité@etat.ge.ch</a:t>
            </a:r>
            <a:endParaRPr lang="fr-CH" b="0" cap="non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cap="none" dirty="0"/>
          </a:p>
          <a:p>
            <a:endParaRPr lang="fr-CH" cap="none" dirty="0" smtClean="0"/>
          </a:p>
          <a:p>
            <a:endParaRPr lang="fr-CH" cap="none" dirty="0" smtClean="0"/>
          </a:p>
          <a:p>
            <a:endParaRPr lang="fr-CH" cap="none" dirty="0" smtClean="0"/>
          </a:p>
          <a:p>
            <a:endParaRPr lang="fr-CH" cap="none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79512" y="100800"/>
            <a:ext cx="8856984" cy="428625"/>
          </a:xfrm>
        </p:spPr>
        <p:txBody>
          <a:bodyPr>
            <a:normAutofit/>
          </a:bodyPr>
          <a:lstStyle/>
          <a:p>
            <a:r>
              <a:rPr lang="fr-CH" dirty="0" smtClean="0"/>
              <a:t>2. Développer les Plans de mobilité d'entreprises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7193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676451" y="2060848"/>
            <a:ext cx="8255000" cy="295299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CH" dirty="0" smtClean="0"/>
              <a:t>Promouvoir le déploiement des plans de mobilité</a:t>
            </a:r>
          </a:p>
          <a:p>
            <a:pPr>
              <a:buFont typeface="Wingdings" panose="05000000000000000000" pitchFamily="2" charset="2"/>
              <a:buChar char="Ø"/>
            </a:pPr>
            <a:endParaRPr lang="fr-CH" dirty="0"/>
          </a:p>
          <a:p>
            <a:pPr>
              <a:buFont typeface="Wingdings" panose="05000000000000000000" pitchFamily="2" charset="2"/>
              <a:buChar char="Ø"/>
            </a:pPr>
            <a:r>
              <a:rPr lang="fr-CH" dirty="0" smtClean="0"/>
              <a:t>Offrir un cadre règlementaire incitatif </a:t>
            </a:r>
            <a:br>
              <a:rPr lang="fr-CH" dirty="0" smtClean="0"/>
            </a:br>
            <a:r>
              <a:rPr lang="fr-CH" dirty="0" smtClean="0"/>
              <a:t>(Règlement d'application à la LMCE)</a:t>
            </a:r>
          </a:p>
          <a:p>
            <a:pPr>
              <a:buFont typeface="Wingdings" panose="05000000000000000000" pitchFamily="2" charset="2"/>
              <a:buChar char="Ø"/>
            </a:pPr>
            <a:endParaRPr lang="fr-CH" dirty="0"/>
          </a:p>
          <a:p>
            <a:pPr>
              <a:buFont typeface="Wingdings" panose="05000000000000000000" pitchFamily="2" charset="2"/>
              <a:buChar char="Ø"/>
            </a:pPr>
            <a:r>
              <a:rPr lang="fr-CH" dirty="0"/>
              <a:t>Créer un label </a:t>
            </a:r>
            <a:r>
              <a:rPr lang="fr-CH" dirty="0" smtClean="0"/>
              <a:t>genevois </a:t>
            </a:r>
            <a:br>
              <a:rPr lang="fr-CH" dirty="0" smtClean="0"/>
            </a:br>
            <a:r>
              <a:rPr lang="fr-CH" dirty="0" smtClean="0"/>
              <a:t>accompagné d'un règlement d'usage</a:t>
            </a:r>
            <a:endParaRPr lang="fr-CH" dirty="0"/>
          </a:p>
          <a:p>
            <a:endParaRPr lang="fr-CH" dirty="0"/>
          </a:p>
          <a:p>
            <a:endParaRPr lang="fr-CH" dirty="0" smtClean="0"/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07504" y="100800"/>
            <a:ext cx="8856984" cy="428625"/>
          </a:xfrm>
        </p:spPr>
        <p:txBody>
          <a:bodyPr>
            <a:noAutofit/>
          </a:bodyPr>
          <a:lstStyle/>
          <a:p>
            <a:r>
              <a:rPr lang="fr-CH" dirty="0" smtClean="0"/>
              <a:t>Mesures incitatives pour les entreprises privées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01846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683568" y="1700808"/>
            <a:ext cx="8121496" cy="34570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H" dirty="0" smtClean="0"/>
              <a:t>Promouvoir activement les solutions alternatives existantes pour accompagner la suppression </a:t>
            </a:r>
            <a:br>
              <a:rPr lang="fr-CH" dirty="0" smtClean="0"/>
            </a:br>
            <a:r>
              <a:rPr lang="fr-CH" dirty="0" smtClean="0"/>
              <a:t>des abonnements de pendulaires</a:t>
            </a:r>
          </a:p>
          <a:p>
            <a:endParaRPr lang="fr-CH" dirty="0" smtClean="0"/>
          </a:p>
          <a:p>
            <a:pPr lvl="1"/>
            <a:r>
              <a:rPr lang="fr-CH" sz="2000" dirty="0" smtClean="0"/>
              <a:t>Participation </a:t>
            </a:r>
            <a:r>
              <a:rPr lang="fr-CH" sz="2000" dirty="0"/>
              <a:t>aux </a:t>
            </a:r>
            <a:r>
              <a:rPr lang="fr-CH" sz="2000" dirty="0" smtClean="0"/>
              <a:t>abonnements </a:t>
            </a:r>
            <a:r>
              <a:rPr lang="fr-CH" sz="2000" dirty="0"/>
              <a:t>transports </a:t>
            </a:r>
            <a:r>
              <a:rPr lang="fr-CH" sz="2000" dirty="0" smtClean="0"/>
              <a:t>publics</a:t>
            </a:r>
          </a:p>
          <a:p>
            <a:pPr lvl="1"/>
            <a:endParaRPr lang="fr-CH" sz="2000" dirty="0" smtClean="0"/>
          </a:p>
          <a:p>
            <a:pPr lvl="1"/>
            <a:r>
              <a:rPr lang="fr-CH" sz="2000" dirty="0" smtClean="0"/>
              <a:t>Encouragement à </a:t>
            </a:r>
            <a:r>
              <a:rPr lang="fr-CH" sz="2000" dirty="0"/>
              <a:t>la mobilité </a:t>
            </a:r>
            <a:r>
              <a:rPr lang="fr-CH" sz="2000" dirty="0" smtClean="0"/>
              <a:t>douce </a:t>
            </a:r>
          </a:p>
          <a:p>
            <a:pPr lvl="1"/>
            <a:endParaRPr lang="fr-CH" sz="2000" dirty="0" smtClean="0"/>
          </a:p>
          <a:p>
            <a:pPr lvl="1"/>
            <a:r>
              <a:rPr lang="fr-CH" sz="2000" dirty="0" smtClean="0"/>
              <a:t>Développement de la pratique du covoiturage</a:t>
            </a:r>
          </a:p>
          <a:p>
            <a:pPr lvl="1"/>
            <a:endParaRPr lang="fr-CH" sz="2000" dirty="0" smtClean="0"/>
          </a:p>
          <a:p>
            <a:pPr lvl="1"/>
            <a:r>
              <a:rPr lang="fr-CH" sz="2000" dirty="0" smtClean="0"/>
              <a:t>Recours au télétravail</a:t>
            </a:r>
          </a:p>
          <a:p>
            <a:pPr marL="360000" lvl="1" indent="0">
              <a:buNone/>
            </a:pPr>
            <a:r>
              <a:rPr lang="fr-CH" sz="2000" dirty="0" smtClean="0"/>
              <a:t> </a:t>
            </a:r>
            <a:endParaRPr lang="fr-CH" sz="20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Devoir d'exemplarité de l'Etat-employeur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54541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498252" y="1340768"/>
            <a:ext cx="8255000" cy="4393158"/>
          </a:xfrm>
        </p:spPr>
        <p:txBody>
          <a:bodyPr/>
          <a:lstStyle/>
          <a:p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Pour accompagner le déploiement </a:t>
            </a:r>
            <a:br>
              <a:rPr lang="fr-FR" dirty="0" smtClean="0"/>
            </a:br>
            <a:r>
              <a:rPr lang="fr-FR" dirty="0" smtClean="0"/>
              <a:t>de leur plan de mobilité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Pour homogénéiser </a:t>
            </a:r>
            <a:r>
              <a:rPr lang="fr-FR" dirty="0"/>
              <a:t>leurs actions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déjà </a:t>
            </a:r>
            <a:r>
              <a:rPr lang="fr-FR" dirty="0"/>
              <a:t>appliquées ou </a:t>
            </a:r>
            <a:r>
              <a:rPr lang="fr-FR" dirty="0" smtClean="0"/>
              <a:t>planifiées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Pour échanger </a:t>
            </a:r>
            <a:r>
              <a:rPr lang="fr-FR" dirty="0"/>
              <a:t>sur leurs bonnes pratiques 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Pour communiquer sur les résultats obtenus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0" cap="none" dirty="0" smtClean="0">
                <a:solidFill>
                  <a:schemeClr val="tx1"/>
                </a:solidFill>
              </a:rPr>
              <a:t>	Cette première feuille de route devra être mise en œuvre </a:t>
            </a:r>
            <a:br>
              <a:rPr lang="fr-FR" b="0" cap="none" dirty="0" smtClean="0">
                <a:solidFill>
                  <a:schemeClr val="tx1"/>
                </a:solidFill>
              </a:rPr>
            </a:br>
            <a:r>
              <a:rPr lang="fr-FR" b="0" cap="none" dirty="0" smtClean="0">
                <a:solidFill>
                  <a:schemeClr val="tx1"/>
                </a:solidFill>
              </a:rPr>
              <a:t>	au plus tard fin 2023</a:t>
            </a:r>
            <a:endParaRPr lang="fr-CH" b="0" cap="none" dirty="0">
              <a:solidFill>
                <a:schemeClr val="tx1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428625"/>
          </a:xfrm>
        </p:spPr>
        <p:txBody>
          <a:bodyPr>
            <a:noAutofit/>
          </a:bodyPr>
          <a:lstStyle/>
          <a:p>
            <a:r>
              <a:rPr lang="fr-CH" sz="2200" dirty="0" smtClean="0"/>
              <a:t>feuille de route pour les Institutions de droit public </a:t>
            </a:r>
            <a:endParaRPr lang="fr-CH" sz="2200" dirty="0"/>
          </a:p>
        </p:txBody>
      </p:sp>
    </p:spTree>
    <p:extLst>
      <p:ext uri="{BB962C8B-B14F-4D97-AF65-F5344CB8AC3E}">
        <p14:creationId xmlns:p14="http://schemas.microsoft.com/office/powerpoint/2010/main" val="6106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">
  <a:themeElements>
    <a:clrScheme name="Thème de couleur DGM">
      <a:dk1>
        <a:srgbClr val="000000"/>
      </a:dk1>
      <a:lt1>
        <a:sysClr val="window" lastClr="FFFFFF"/>
      </a:lt1>
      <a:dk2>
        <a:srgbClr val="CD4810"/>
      </a:dk2>
      <a:lt2>
        <a:srgbClr val="FFE70E"/>
      </a:lt2>
      <a:accent1>
        <a:srgbClr val="B9C803"/>
      </a:accent1>
      <a:accent2>
        <a:srgbClr val="F3A116"/>
      </a:accent2>
      <a:accent3>
        <a:srgbClr val="E01550"/>
      </a:accent3>
      <a:accent4>
        <a:srgbClr val="218AD7"/>
      </a:accent4>
      <a:accent5>
        <a:srgbClr val="009595"/>
      </a:accent5>
      <a:accent6>
        <a:srgbClr val="950F61"/>
      </a:accent6>
      <a:hlink>
        <a:srgbClr val="9C1A62"/>
      </a:hlink>
      <a:folHlink>
        <a:srgbClr val="143C68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lank.potx" id="{2AD022B7-9FC8-4781-A4AD-1FDF046FEA2C}" vid="{983503C8-4B80-41C7-A819-87527D6428F8}"/>
    </a:ext>
  </a:extLst>
</a:theme>
</file>

<file path=ppt/theme/theme10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VERT-FONCE">
  <a:themeElements>
    <a:clrScheme name="Thème de couleur DGM">
      <a:dk1>
        <a:srgbClr val="000000"/>
      </a:dk1>
      <a:lt1>
        <a:sysClr val="window" lastClr="FFFFFF"/>
      </a:lt1>
      <a:dk2>
        <a:srgbClr val="CD4810"/>
      </a:dk2>
      <a:lt2>
        <a:srgbClr val="FFE70E"/>
      </a:lt2>
      <a:accent1>
        <a:srgbClr val="B9C803"/>
      </a:accent1>
      <a:accent2>
        <a:srgbClr val="F3A116"/>
      </a:accent2>
      <a:accent3>
        <a:srgbClr val="E01550"/>
      </a:accent3>
      <a:accent4>
        <a:srgbClr val="218AD7"/>
      </a:accent4>
      <a:accent5>
        <a:srgbClr val="009595"/>
      </a:accent5>
      <a:accent6>
        <a:srgbClr val="950F61"/>
      </a:accent6>
      <a:hlink>
        <a:srgbClr val="9C1A62"/>
      </a:hlink>
      <a:folHlink>
        <a:srgbClr val="143C68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lank.potx" id="{2AD022B7-9FC8-4781-A4AD-1FDF046FEA2C}" vid="{A4F7CEB5-D8E4-4A92-AFBB-3F523E82C460}"/>
    </a:ext>
  </a:extLst>
</a:theme>
</file>

<file path=ppt/theme/theme3.xml><?xml version="1.0" encoding="utf-8"?>
<a:theme xmlns:a="http://schemas.openxmlformats.org/drawingml/2006/main" name="ORANGE">
  <a:themeElements>
    <a:clrScheme name="Thème de couleur DGM">
      <a:dk1>
        <a:srgbClr val="000000"/>
      </a:dk1>
      <a:lt1>
        <a:sysClr val="window" lastClr="FFFFFF"/>
      </a:lt1>
      <a:dk2>
        <a:srgbClr val="CD4810"/>
      </a:dk2>
      <a:lt2>
        <a:srgbClr val="FFE70E"/>
      </a:lt2>
      <a:accent1>
        <a:srgbClr val="B9C803"/>
      </a:accent1>
      <a:accent2>
        <a:srgbClr val="F3A116"/>
      </a:accent2>
      <a:accent3>
        <a:srgbClr val="E01550"/>
      </a:accent3>
      <a:accent4>
        <a:srgbClr val="218AD7"/>
      </a:accent4>
      <a:accent5>
        <a:srgbClr val="009595"/>
      </a:accent5>
      <a:accent6>
        <a:srgbClr val="950F61"/>
      </a:accent6>
      <a:hlink>
        <a:srgbClr val="9C1A62"/>
      </a:hlink>
      <a:folHlink>
        <a:srgbClr val="143C68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lank.potx" id="{2AD022B7-9FC8-4781-A4AD-1FDF046FEA2C}" vid="{F31510C7-B2D5-48C1-8BD8-B7977FB0D4B7}"/>
    </a:ext>
  </a:extLst>
</a:theme>
</file>

<file path=ppt/theme/theme4.xml><?xml version="1.0" encoding="utf-8"?>
<a:theme xmlns:a="http://schemas.openxmlformats.org/drawingml/2006/main" name="BLEU">
  <a:themeElements>
    <a:clrScheme name="Thème de couleur DGM">
      <a:dk1>
        <a:srgbClr val="000000"/>
      </a:dk1>
      <a:lt1>
        <a:sysClr val="window" lastClr="FFFFFF"/>
      </a:lt1>
      <a:dk2>
        <a:srgbClr val="CD4810"/>
      </a:dk2>
      <a:lt2>
        <a:srgbClr val="FFE70E"/>
      </a:lt2>
      <a:accent1>
        <a:srgbClr val="B9C803"/>
      </a:accent1>
      <a:accent2>
        <a:srgbClr val="F3A116"/>
      </a:accent2>
      <a:accent3>
        <a:srgbClr val="E01550"/>
      </a:accent3>
      <a:accent4>
        <a:srgbClr val="218AD7"/>
      </a:accent4>
      <a:accent5>
        <a:srgbClr val="009595"/>
      </a:accent5>
      <a:accent6>
        <a:srgbClr val="950F61"/>
      </a:accent6>
      <a:hlink>
        <a:srgbClr val="9C1A62"/>
      </a:hlink>
      <a:folHlink>
        <a:srgbClr val="143C68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lank.potx" id="{2AD022B7-9FC8-4781-A4AD-1FDF046FEA2C}" vid="{BB19A7DD-938D-401E-9BCB-25EB85AC0EDF}"/>
    </a:ext>
  </a:extLst>
</a:theme>
</file>

<file path=ppt/theme/theme5.xml><?xml version="1.0" encoding="utf-8"?>
<a:theme xmlns:a="http://schemas.openxmlformats.org/drawingml/2006/main" name="BLEU-FONCE">
  <a:themeElements>
    <a:clrScheme name="Thème de couleur DGM">
      <a:dk1>
        <a:srgbClr val="000000"/>
      </a:dk1>
      <a:lt1>
        <a:sysClr val="window" lastClr="FFFFFF"/>
      </a:lt1>
      <a:dk2>
        <a:srgbClr val="CD4810"/>
      </a:dk2>
      <a:lt2>
        <a:srgbClr val="FFE70E"/>
      </a:lt2>
      <a:accent1>
        <a:srgbClr val="B9C803"/>
      </a:accent1>
      <a:accent2>
        <a:srgbClr val="F3A116"/>
      </a:accent2>
      <a:accent3>
        <a:srgbClr val="E01550"/>
      </a:accent3>
      <a:accent4>
        <a:srgbClr val="218AD7"/>
      </a:accent4>
      <a:accent5>
        <a:srgbClr val="009595"/>
      </a:accent5>
      <a:accent6>
        <a:srgbClr val="950F61"/>
      </a:accent6>
      <a:hlink>
        <a:srgbClr val="9C1A62"/>
      </a:hlink>
      <a:folHlink>
        <a:srgbClr val="143C68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lank.potx" id="{2AD022B7-9FC8-4781-A4AD-1FDF046FEA2C}" vid="{84C20E5E-0292-447F-BF6E-CC9302C85333}"/>
    </a:ext>
  </a:extLst>
</a:theme>
</file>

<file path=ppt/theme/theme6.xml><?xml version="1.0" encoding="utf-8"?>
<a:theme xmlns:a="http://schemas.openxmlformats.org/drawingml/2006/main" name="BLEU-VERT">
  <a:themeElements>
    <a:clrScheme name="Thème de couleur DGM">
      <a:dk1>
        <a:srgbClr val="000000"/>
      </a:dk1>
      <a:lt1>
        <a:sysClr val="window" lastClr="FFFFFF"/>
      </a:lt1>
      <a:dk2>
        <a:srgbClr val="CD4810"/>
      </a:dk2>
      <a:lt2>
        <a:srgbClr val="FFE70E"/>
      </a:lt2>
      <a:accent1>
        <a:srgbClr val="B9C803"/>
      </a:accent1>
      <a:accent2>
        <a:srgbClr val="F3A116"/>
      </a:accent2>
      <a:accent3>
        <a:srgbClr val="E01550"/>
      </a:accent3>
      <a:accent4>
        <a:srgbClr val="218AD7"/>
      </a:accent4>
      <a:accent5>
        <a:srgbClr val="009595"/>
      </a:accent5>
      <a:accent6>
        <a:srgbClr val="950F61"/>
      </a:accent6>
      <a:hlink>
        <a:srgbClr val="9C1A62"/>
      </a:hlink>
      <a:folHlink>
        <a:srgbClr val="143C68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lank.potx" id="{2AD022B7-9FC8-4781-A4AD-1FDF046FEA2C}" vid="{5C49373D-4C7C-411D-8DE0-82EB15AD02E2}"/>
    </a:ext>
  </a:extLst>
</a:theme>
</file>

<file path=ppt/theme/theme7.xml><?xml version="1.0" encoding="utf-8"?>
<a:theme xmlns:a="http://schemas.openxmlformats.org/drawingml/2006/main" name="VIOLET">
  <a:themeElements>
    <a:clrScheme name="Thème de couleur DGM">
      <a:dk1>
        <a:srgbClr val="000000"/>
      </a:dk1>
      <a:lt1>
        <a:sysClr val="window" lastClr="FFFFFF"/>
      </a:lt1>
      <a:dk2>
        <a:srgbClr val="CD4810"/>
      </a:dk2>
      <a:lt2>
        <a:srgbClr val="FFE70E"/>
      </a:lt2>
      <a:accent1>
        <a:srgbClr val="B9C803"/>
      </a:accent1>
      <a:accent2>
        <a:srgbClr val="F3A116"/>
      </a:accent2>
      <a:accent3>
        <a:srgbClr val="E01550"/>
      </a:accent3>
      <a:accent4>
        <a:srgbClr val="218AD7"/>
      </a:accent4>
      <a:accent5>
        <a:srgbClr val="009595"/>
      </a:accent5>
      <a:accent6>
        <a:srgbClr val="950F61"/>
      </a:accent6>
      <a:hlink>
        <a:srgbClr val="9C1A62"/>
      </a:hlink>
      <a:folHlink>
        <a:srgbClr val="143C68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lank.potx" id="{2AD022B7-9FC8-4781-A4AD-1FDF046FEA2C}" vid="{A7122CF8-AE86-4B11-90F8-FAA516314C61}"/>
    </a:ext>
  </a:extLst>
</a:theme>
</file>

<file path=ppt/theme/theme8.xml><?xml version="1.0" encoding="utf-8"?>
<a:theme xmlns:a="http://schemas.openxmlformats.org/drawingml/2006/main" name="ROSE">
  <a:themeElements>
    <a:clrScheme name="Thème de couleur DGM">
      <a:dk1>
        <a:srgbClr val="000000"/>
      </a:dk1>
      <a:lt1>
        <a:sysClr val="window" lastClr="FFFFFF"/>
      </a:lt1>
      <a:dk2>
        <a:srgbClr val="CD4810"/>
      </a:dk2>
      <a:lt2>
        <a:srgbClr val="FFE70E"/>
      </a:lt2>
      <a:accent1>
        <a:srgbClr val="B9C803"/>
      </a:accent1>
      <a:accent2>
        <a:srgbClr val="F3A116"/>
      </a:accent2>
      <a:accent3>
        <a:srgbClr val="E01550"/>
      </a:accent3>
      <a:accent4>
        <a:srgbClr val="218AD7"/>
      </a:accent4>
      <a:accent5>
        <a:srgbClr val="009595"/>
      </a:accent5>
      <a:accent6>
        <a:srgbClr val="950F61"/>
      </a:accent6>
      <a:hlink>
        <a:srgbClr val="9C1A62"/>
      </a:hlink>
      <a:folHlink>
        <a:srgbClr val="143C68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lank.potx" id="{2AD022B7-9FC8-4781-A4AD-1FDF046FEA2C}" vid="{4FC7F221-545A-4A58-BCEF-055073E7139A}"/>
    </a:ext>
  </a:extLst>
</a:theme>
</file>

<file path=ppt/theme/theme9.xml><?xml version="1.0" encoding="utf-8"?>
<a:theme xmlns:a="http://schemas.openxmlformats.org/drawingml/2006/main" name="ROUGE">
  <a:themeElements>
    <a:clrScheme name="Thème de couleur DGM">
      <a:dk1>
        <a:srgbClr val="000000"/>
      </a:dk1>
      <a:lt1>
        <a:sysClr val="window" lastClr="FFFFFF"/>
      </a:lt1>
      <a:dk2>
        <a:srgbClr val="CD4810"/>
      </a:dk2>
      <a:lt2>
        <a:srgbClr val="FFE70E"/>
      </a:lt2>
      <a:accent1>
        <a:srgbClr val="B9C803"/>
      </a:accent1>
      <a:accent2>
        <a:srgbClr val="F3A116"/>
      </a:accent2>
      <a:accent3>
        <a:srgbClr val="E01550"/>
      </a:accent3>
      <a:accent4>
        <a:srgbClr val="218AD7"/>
      </a:accent4>
      <a:accent5>
        <a:srgbClr val="009595"/>
      </a:accent5>
      <a:accent6>
        <a:srgbClr val="950F61"/>
      </a:accent6>
      <a:hlink>
        <a:srgbClr val="9C1A62"/>
      </a:hlink>
      <a:folHlink>
        <a:srgbClr val="143C68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lank.potx" id="{2AD022B7-9FC8-4781-A4AD-1FDF046FEA2C}" vid="{2A0953FA-AA76-4946-93AD-31729A7EFA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585</TotalTime>
  <Words>600</Words>
  <Application>Microsoft Office PowerPoint</Application>
  <PresentationFormat>Affichage à l'écran (4:3)</PresentationFormat>
  <Paragraphs>113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9</vt:i4>
      </vt:variant>
      <vt:variant>
        <vt:lpstr>Titres des diapositives</vt:lpstr>
      </vt:variant>
      <vt:variant>
        <vt:i4>10</vt:i4>
      </vt:variant>
    </vt:vector>
  </HeadingPairs>
  <TitlesOfParts>
    <vt:vector size="23" baseType="lpstr">
      <vt:lpstr>Arial</vt:lpstr>
      <vt:lpstr>Arial Black</vt:lpstr>
      <vt:lpstr>Calibri</vt:lpstr>
      <vt:lpstr>Wingdings</vt:lpstr>
      <vt:lpstr>VERT</vt:lpstr>
      <vt:lpstr>VERT-FONCE</vt:lpstr>
      <vt:lpstr>ORANGE</vt:lpstr>
      <vt:lpstr>BLEU</vt:lpstr>
      <vt:lpstr>BLEU-FONCE</vt:lpstr>
      <vt:lpstr>BLEU-VERT</vt:lpstr>
      <vt:lpstr>VIOLET</vt:lpstr>
      <vt:lpstr>ROSE</vt:lpstr>
      <vt:lpstr>ROUGE</vt:lpstr>
      <vt:lpstr>Une stratégie globale  du stationnement  pour améliorer la mobilité pendulaire  et favoriser les habitants  </vt:lpstr>
      <vt:lpstr>Une stratégie globale  touchant les secteurs privé et public</vt:lpstr>
      <vt:lpstr>1. AGIR SUR LES PARKINGS DE l'ETAT</vt:lpstr>
      <vt:lpstr> nouvelle politique TARIFAIRE</vt:lpstr>
      <vt:lpstr> Résiliation des contrats de pendulaires</vt:lpstr>
      <vt:lpstr>2. Développer les Plans de mobilité d'entreprises</vt:lpstr>
      <vt:lpstr>Mesures incitatives pour les entreprises privées</vt:lpstr>
      <vt:lpstr>Devoir d'exemplarité de l'Etat-employeur</vt:lpstr>
      <vt:lpstr>feuille de route pour les Institutions de droit public </vt:lpstr>
      <vt:lpstr>Présentation PowerPoint</vt:lpstr>
    </vt:vector>
  </TitlesOfParts>
  <Company>Etat de Genève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 stratégie globale du stationnement  pour améliorer la mobilité pendulaire et favoriser les habitants</dc:title>
  <dc:creator>Troll Karen (DI)</dc:creator>
  <cp:lastModifiedBy>Stucky Bastien (CHA)</cp:lastModifiedBy>
  <cp:revision>47</cp:revision>
  <cp:lastPrinted>2012-03-27T11:28:56Z</cp:lastPrinted>
  <dcterms:created xsi:type="dcterms:W3CDTF">2020-10-08T07:37:13Z</dcterms:created>
  <dcterms:modified xsi:type="dcterms:W3CDTF">2020-11-03T10:00:56Z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440689143</vt:i4>
  </property>
  <property fmtid="{D5CDD505-2E9C-101B-9397-08002B2CF9AE}" pid="3" name="_NewReviewCycle">
    <vt:lpwstr/>
  </property>
  <property fmtid="{D5CDD505-2E9C-101B-9397-08002B2CF9AE}" pid="4" name="_EmailSubject">
    <vt:lpwstr>point presse stationnement</vt:lpwstr>
  </property>
  <property fmtid="{D5CDD505-2E9C-101B-9397-08002B2CF9AE}" pid="5" name="_AuthorEmail">
    <vt:lpwstr>Karen.Troll@etat.ge.ch</vt:lpwstr>
  </property>
  <property fmtid="{D5CDD505-2E9C-101B-9397-08002B2CF9AE}" pid="6" name="_AuthorEmailDisplayName">
    <vt:lpwstr>Troll Karen (DI)</vt:lpwstr>
  </property>
  <property fmtid="{D5CDD505-2E9C-101B-9397-08002B2CF9AE}" pid="7" name="_PreviousAdHocReviewCycleID">
    <vt:i4>981587422</vt:i4>
  </property>
</Properties>
</file>