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37" r:id="rId2"/>
    <p:sldId id="361" r:id="rId3"/>
    <p:sldId id="340" r:id="rId4"/>
    <p:sldId id="342" r:id="rId5"/>
    <p:sldId id="345" r:id="rId6"/>
    <p:sldId id="346" r:id="rId7"/>
    <p:sldId id="347" r:id="rId8"/>
    <p:sldId id="348" r:id="rId9"/>
    <p:sldId id="369" r:id="rId10"/>
    <p:sldId id="350" r:id="rId11"/>
    <p:sldId id="351" r:id="rId12"/>
    <p:sldId id="357" r:id="rId13"/>
    <p:sldId id="376" r:id="rId14"/>
    <p:sldId id="370" r:id="rId15"/>
    <p:sldId id="364" r:id="rId16"/>
    <p:sldId id="371" r:id="rId17"/>
    <p:sldId id="365" r:id="rId18"/>
    <p:sldId id="372" r:id="rId19"/>
    <p:sldId id="366" r:id="rId20"/>
    <p:sldId id="373" r:id="rId21"/>
    <p:sldId id="367" r:id="rId22"/>
    <p:sldId id="374" r:id="rId23"/>
    <p:sldId id="368" r:id="rId24"/>
    <p:sldId id="375" r:id="rId25"/>
    <p:sldId id="336" r:id="rId26"/>
  </p:sldIdLst>
  <p:sldSz cx="9144000" cy="6858000" type="screen4x3"/>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798">
          <p15:clr>
            <a:srgbClr val="A4A3A4"/>
          </p15:clr>
        </p15:guide>
        <p15:guide id="2" pos="156">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6" autoAdjust="0"/>
    <p:restoredTop sz="79332" autoAdjust="0"/>
  </p:normalViewPr>
  <p:slideViewPr>
    <p:cSldViewPr snapToGrid="0">
      <p:cViewPr varScale="1">
        <p:scale>
          <a:sx n="52" d="100"/>
          <a:sy n="52" d="100"/>
        </p:scale>
        <p:origin x="1360" y="64"/>
      </p:cViewPr>
      <p:guideLst>
        <p:guide orient="horz" pos="798"/>
        <p:guide pos="156"/>
      </p:guideLst>
    </p:cSldViewPr>
  </p:slideViewPr>
  <p:outlineViewPr>
    <p:cViewPr>
      <p:scale>
        <a:sx n="33" d="100"/>
        <a:sy n="33" d="100"/>
      </p:scale>
      <p:origin x="36"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10" d="100"/>
          <a:sy n="110" d="100"/>
        </p:scale>
        <p:origin x="-2628" y="180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2944813" cy="49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t" anchorCtr="0" compatLnSpc="1">
            <a:prstTxWarp prst="textNoShape">
              <a:avLst/>
            </a:prstTxWarp>
          </a:bodyPr>
          <a:lstStyle>
            <a:lvl1pPr defTabSz="913760">
              <a:defRPr sz="1200"/>
            </a:lvl1pPr>
          </a:lstStyle>
          <a:p>
            <a:pPr>
              <a:defRPr/>
            </a:pPr>
            <a:endParaRPr lang="fr-FR"/>
          </a:p>
        </p:txBody>
      </p:sp>
      <p:sp>
        <p:nvSpPr>
          <p:cNvPr id="3075" name="Rectangle 3"/>
          <p:cNvSpPr>
            <a:spLocks noGrp="1" noChangeArrowheads="1"/>
          </p:cNvSpPr>
          <p:nvPr>
            <p:ph type="dt" sz="quarter" idx="1"/>
          </p:nvPr>
        </p:nvSpPr>
        <p:spPr bwMode="auto">
          <a:xfrm>
            <a:off x="3849688" y="1"/>
            <a:ext cx="2946400" cy="49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t" anchorCtr="0" compatLnSpc="1">
            <a:prstTxWarp prst="textNoShape">
              <a:avLst/>
            </a:prstTxWarp>
          </a:bodyPr>
          <a:lstStyle>
            <a:lvl1pPr algn="r" defTabSz="913760">
              <a:defRPr sz="1200"/>
            </a:lvl1pPr>
          </a:lstStyle>
          <a:p>
            <a:pPr>
              <a:defRPr/>
            </a:pPr>
            <a:endParaRPr lang="fr-FR"/>
          </a:p>
        </p:txBody>
      </p:sp>
      <p:sp>
        <p:nvSpPr>
          <p:cNvPr id="3076" name="Rectangle 4"/>
          <p:cNvSpPr>
            <a:spLocks noGrp="1" noChangeArrowheads="1"/>
          </p:cNvSpPr>
          <p:nvPr>
            <p:ph type="ftr" sz="quarter" idx="2"/>
          </p:nvPr>
        </p:nvSpPr>
        <p:spPr bwMode="auto">
          <a:xfrm>
            <a:off x="1" y="9428242"/>
            <a:ext cx="2944813"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b" anchorCtr="0" compatLnSpc="1">
            <a:prstTxWarp prst="textNoShape">
              <a:avLst/>
            </a:prstTxWarp>
          </a:bodyPr>
          <a:lstStyle>
            <a:lvl1pPr defTabSz="913760">
              <a:defRPr sz="1200"/>
            </a:lvl1pPr>
          </a:lstStyle>
          <a:p>
            <a:pPr>
              <a:defRPr/>
            </a:pPr>
            <a:endParaRPr lang="fr-FR"/>
          </a:p>
        </p:txBody>
      </p:sp>
      <p:sp>
        <p:nvSpPr>
          <p:cNvPr id="3077" name="Rectangle 5"/>
          <p:cNvSpPr>
            <a:spLocks noGrp="1" noChangeArrowheads="1"/>
          </p:cNvSpPr>
          <p:nvPr>
            <p:ph type="sldNum" sz="quarter" idx="3"/>
          </p:nvPr>
        </p:nvSpPr>
        <p:spPr bwMode="auto">
          <a:xfrm>
            <a:off x="3849688"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b" anchorCtr="0" compatLnSpc="1">
            <a:prstTxWarp prst="textNoShape">
              <a:avLst/>
            </a:prstTxWarp>
          </a:bodyPr>
          <a:lstStyle>
            <a:lvl1pPr algn="r" defTabSz="913760">
              <a:defRPr sz="1200"/>
            </a:lvl1pPr>
          </a:lstStyle>
          <a:p>
            <a:pPr>
              <a:defRPr/>
            </a:pPr>
            <a:fld id="{12724CBE-3966-4544-9D5F-E3E5660205E0}" type="slidenum">
              <a:rPr lang="fr-FR"/>
              <a:pPr>
                <a:defRPr/>
              </a:pPr>
              <a:t>‹N°›</a:t>
            </a:fld>
            <a:endParaRPr lang="fr-FR"/>
          </a:p>
        </p:txBody>
      </p:sp>
    </p:spTree>
    <p:extLst>
      <p:ext uri="{BB962C8B-B14F-4D97-AF65-F5344CB8AC3E}">
        <p14:creationId xmlns:p14="http://schemas.microsoft.com/office/powerpoint/2010/main" val="31089750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1"/>
            <a:ext cx="2944813" cy="49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t" anchorCtr="0" compatLnSpc="1">
            <a:prstTxWarp prst="textNoShape">
              <a:avLst/>
            </a:prstTxWarp>
          </a:bodyPr>
          <a:lstStyle>
            <a:lvl1pPr defTabSz="913760">
              <a:defRPr sz="1200"/>
            </a:lvl1pPr>
          </a:lstStyle>
          <a:p>
            <a:pPr>
              <a:defRPr/>
            </a:pPr>
            <a:endParaRPr lang="fr-FR"/>
          </a:p>
        </p:txBody>
      </p:sp>
      <p:sp>
        <p:nvSpPr>
          <p:cNvPr id="8195" name="Rectangle 3"/>
          <p:cNvSpPr>
            <a:spLocks noGrp="1" noChangeArrowheads="1"/>
          </p:cNvSpPr>
          <p:nvPr>
            <p:ph type="dt" idx="1"/>
          </p:nvPr>
        </p:nvSpPr>
        <p:spPr bwMode="auto">
          <a:xfrm>
            <a:off x="3849688" y="1"/>
            <a:ext cx="2946400" cy="49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t" anchorCtr="0" compatLnSpc="1">
            <a:prstTxWarp prst="textNoShape">
              <a:avLst/>
            </a:prstTxWarp>
          </a:bodyPr>
          <a:lstStyle>
            <a:lvl1pPr algn="r" defTabSz="913760">
              <a:defRPr sz="1200"/>
            </a:lvl1pPr>
          </a:lstStyle>
          <a:p>
            <a:pPr>
              <a:defRPr/>
            </a:pPr>
            <a:endParaRPr lang="fr-FR"/>
          </a:p>
        </p:txBody>
      </p:sp>
      <p:sp>
        <p:nvSpPr>
          <p:cNvPr id="33796" name="Rectangle 4"/>
          <p:cNvSpPr>
            <a:spLocks noGrp="1" noRot="1" noChangeAspect="1" noChangeArrowheads="1" noTextEdit="1"/>
          </p:cNvSpPr>
          <p:nvPr>
            <p:ph type="sldImg" idx="2"/>
          </p:nvPr>
        </p:nvSpPr>
        <p:spPr bwMode="auto">
          <a:xfrm>
            <a:off x="919163" y="744538"/>
            <a:ext cx="4965700" cy="37258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79450" y="4717296"/>
            <a:ext cx="5438775" cy="446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8198" name="Rectangle 6"/>
          <p:cNvSpPr>
            <a:spLocks noGrp="1" noChangeArrowheads="1"/>
          </p:cNvSpPr>
          <p:nvPr>
            <p:ph type="ftr" sz="quarter" idx="4"/>
          </p:nvPr>
        </p:nvSpPr>
        <p:spPr bwMode="auto">
          <a:xfrm>
            <a:off x="1" y="9428242"/>
            <a:ext cx="2944813"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b" anchorCtr="0" compatLnSpc="1">
            <a:prstTxWarp prst="textNoShape">
              <a:avLst/>
            </a:prstTxWarp>
          </a:bodyPr>
          <a:lstStyle>
            <a:lvl1pPr defTabSz="913760">
              <a:defRPr sz="1200"/>
            </a:lvl1pPr>
          </a:lstStyle>
          <a:p>
            <a:pPr>
              <a:defRPr/>
            </a:pPr>
            <a:endParaRPr lang="fr-FR"/>
          </a:p>
        </p:txBody>
      </p:sp>
      <p:sp>
        <p:nvSpPr>
          <p:cNvPr id="8199" name="Rectangle 7"/>
          <p:cNvSpPr>
            <a:spLocks noGrp="1" noChangeArrowheads="1"/>
          </p:cNvSpPr>
          <p:nvPr>
            <p:ph type="sldNum" sz="quarter" idx="5"/>
          </p:nvPr>
        </p:nvSpPr>
        <p:spPr bwMode="auto">
          <a:xfrm>
            <a:off x="3849688" y="9428242"/>
            <a:ext cx="294640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2" tIns="45721" rIns="91442" bIns="45721" numCol="1" anchor="b" anchorCtr="0" compatLnSpc="1">
            <a:prstTxWarp prst="textNoShape">
              <a:avLst/>
            </a:prstTxWarp>
          </a:bodyPr>
          <a:lstStyle>
            <a:lvl1pPr algn="r" defTabSz="913760">
              <a:defRPr sz="1200"/>
            </a:lvl1pPr>
          </a:lstStyle>
          <a:p>
            <a:pPr>
              <a:defRPr/>
            </a:pPr>
            <a:fld id="{1CA99458-A18F-4741-915E-8C1556537EA9}" type="slidenum">
              <a:rPr lang="fr-FR"/>
              <a:pPr>
                <a:defRPr/>
              </a:pPr>
              <a:t>‹N°›</a:t>
            </a:fld>
            <a:endParaRPr lang="fr-FR"/>
          </a:p>
        </p:txBody>
      </p:sp>
    </p:spTree>
    <p:extLst>
      <p:ext uri="{BB962C8B-B14F-4D97-AF65-F5344CB8AC3E}">
        <p14:creationId xmlns:p14="http://schemas.microsoft.com/office/powerpoint/2010/main" val="320121962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DE94BF8-1BE6-4285-820F-A9AA38F51674}" type="slidenum">
              <a:rPr lang="de-CH" altLang="fr-FR" smtClean="0"/>
              <a:pPr eaLnBrk="1" hangingPunct="1">
                <a:spcBef>
                  <a:spcPct val="0"/>
                </a:spcBef>
              </a:pPr>
              <a:t>1</a:t>
            </a:fld>
            <a:endParaRPr lang="fr-CH" altLang="fr-FR" smtClean="0"/>
          </a:p>
        </p:txBody>
      </p:sp>
      <p:sp>
        <p:nvSpPr>
          <p:cNvPr id="34819" name="Rectangle 2"/>
          <p:cNvSpPr>
            <a:spLocks noGrp="1" noRot="1" noChangeAspect="1" noChangeArrowheads="1" noTextEdit="1"/>
          </p:cNvSpPr>
          <p:nvPr>
            <p:ph type="sldImg"/>
          </p:nvPr>
        </p:nvSpPr>
        <p:spPr>
          <a:xfrm>
            <a:off x="917575" y="744538"/>
            <a:ext cx="4968875" cy="3725862"/>
          </a:xfrm>
          <a:ln/>
        </p:spPr>
      </p:sp>
      <p:sp>
        <p:nvSpPr>
          <p:cNvPr id="34820" name="Rectangle 3"/>
          <p:cNvSpPr>
            <a:spLocks noGrp="1" noChangeArrowheads="1"/>
          </p:cNvSpPr>
          <p:nvPr>
            <p:ph type="body" idx="1"/>
          </p:nvPr>
        </p:nvSpPr>
        <p:spPr>
          <a:noFill/>
        </p:spPr>
        <p:txBody>
          <a:bodyPr/>
          <a:lstStyle/>
          <a:p>
            <a:r>
              <a:rPr lang="fr-CH" altLang="fr-FR" dirty="0" smtClean="0"/>
              <a:t>En guise d’introduction, voici quelques précisions sur la structure de la présentation.</a:t>
            </a:r>
          </a:p>
          <a:p>
            <a:endParaRPr lang="fr-CH" altLang="fr-FR" dirty="0" smtClean="0"/>
          </a:p>
          <a:p>
            <a:r>
              <a:rPr lang="fr-CH" altLang="fr-FR" b="1" dirty="0" smtClean="0"/>
              <a:t>I - Contexte :</a:t>
            </a:r>
            <a:endParaRPr lang="fr-CH" altLang="fr-FR" dirty="0" smtClean="0"/>
          </a:p>
          <a:p>
            <a:r>
              <a:rPr lang="fr-CH" altLang="fr-FR" dirty="0" smtClean="0"/>
              <a:t>Le premier chapitre mentionne en premier lieu les raisons de la révision ainsi que les défis à relever.</a:t>
            </a:r>
          </a:p>
          <a:p>
            <a:r>
              <a:rPr lang="fr-CH" altLang="fr-FR" dirty="0" smtClean="0"/>
              <a:t>Il indique ensuite où la réglementation de l’obligation d’enregistrement de la durée du travail est ancrée et précise dans quelle mesure elle sert les intérêts de l’entreprise et les intérêts publics.</a:t>
            </a:r>
          </a:p>
          <a:p>
            <a:endParaRPr lang="fr-CH" altLang="fr-FR" dirty="0" smtClean="0"/>
          </a:p>
          <a:p>
            <a:r>
              <a:rPr lang="fr-CH" altLang="fr-FR" b="1" dirty="0" smtClean="0"/>
              <a:t>II - Répartition des rôles :</a:t>
            </a:r>
            <a:endParaRPr lang="fr-CH" altLang="fr-FR" dirty="0" smtClean="0"/>
          </a:p>
          <a:p>
            <a:r>
              <a:rPr lang="fr-CH" altLang="fr-FR" dirty="0" smtClean="0"/>
              <a:t>Le deuxième chapitre aborde la répartition des rôles et explique quelle responsabilité revient à l’employeur. Il mentionne également la répartition des rôles entre les inspections cantonales du travail et le Secrétariat d’Etat à l’économie</a:t>
            </a:r>
            <a:r>
              <a:rPr lang="fr-CH" altLang="fr-FR" b="1" dirty="0" smtClean="0"/>
              <a:t> </a:t>
            </a:r>
            <a:r>
              <a:rPr lang="fr-CH" altLang="fr-FR" dirty="0" smtClean="0"/>
              <a:t>SECO.</a:t>
            </a:r>
          </a:p>
          <a:p>
            <a:endParaRPr lang="fr-CH" altLang="fr-FR" dirty="0" smtClean="0"/>
          </a:p>
          <a:p>
            <a:r>
              <a:rPr lang="fr-CH" altLang="fr-FR" b="1" dirty="0" smtClean="0"/>
              <a:t>III – Nouvelles modalités :</a:t>
            </a:r>
            <a:endParaRPr lang="fr-CH" altLang="fr-FR" dirty="0" smtClean="0"/>
          </a:p>
          <a:p>
            <a:r>
              <a:rPr lang="fr-CH" altLang="fr-FR" dirty="0" smtClean="0"/>
              <a:t>Le chapitre 3 présente en détail les nouvelles modalités de l’enregistrement de la durée du travail.</a:t>
            </a:r>
          </a:p>
          <a:p>
            <a:endParaRPr lang="fr-CH" altLang="fr-FR" dirty="0" smtClean="0"/>
          </a:p>
          <a:p>
            <a:r>
              <a:rPr lang="fr-CH" altLang="fr-FR" b="1" dirty="0" smtClean="0"/>
              <a:t>IV – Mise en œuvre :</a:t>
            </a:r>
            <a:endParaRPr lang="fr-CH" altLang="fr-FR" dirty="0" smtClean="0"/>
          </a:p>
          <a:p>
            <a:r>
              <a:rPr lang="fr-CH" altLang="fr-FR" dirty="0" smtClean="0"/>
              <a:t>Le chapitre suivant aborde les aspects à prendre en compte dans le cadre de l’introduction de ces modalités relatives au temps de travail.</a:t>
            </a:r>
          </a:p>
          <a:p>
            <a:endParaRPr lang="fr-CH" altLang="fr-FR" dirty="0" smtClean="0"/>
          </a:p>
          <a:p>
            <a:r>
              <a:rPr lang="fr-CH" altLang="fr-FR" b="1" dirty="0" smtClean="0"/>
              <a:t>V – Exécution et contrôle :</a:t>
            </a:r>
            <a:endParaRPr lang="fr-CH" altLang="fr-FR" dirty="0" smtClean="0"/>
          </a:p>
          <a:p>
            <a:r>
              <a:rPr lang="fr-CH" altLang="fr-FR" dirty="0" smtClean="0"/>
              <a:t>Le chapitre 5 explique l’organisation de l’exécution et la signification d’un contrôle pour une entreprise.</a:t>
            </a:r>
          </a:p>
          <a:p>
            <a:endParaRPr lang="fr-CH" altLang="fr-FR" dirty="0" smtClean="0"/>
          </a:p>
          <a:p>
            <a:r>
              <a:rPr lang="fr-CH" altLang="fr-FR" b="1" dirty="0" smtClean="0"/>
              <a:t>VI – Informations complémentaires :</a:t>
            </a:r>
            <a:endParaRPr lang="fr-CH" altLang="fr-FR" dirty="0" smtClean="0"/>
          </a:p>
          <a:p>
            <a:r>
              <a:rPr lang="fr-CH" altLang="fr-FR" dirty="0" smtClean="0"/>
              <a:t>Le dernier chapitre indique où trouver des informations complémentaires sur l’enregistrement de la durée du travail ainsi que sur la révision.</a:t>
            </a:r>
          </a:p>
          <a:p>
            <a:pPr eaLnBrk="1" hangingPunct="1"/>
            <a:endParaRPr lang="de-DE" altLang="fr-FR" dirty="0" smtClean="0"/>
          </a:p>
        </p:txBody>
      </p:sp>
    </p:spTree>
    <p:extLst>
      <p:ext uri="{BB962C8B-B14F-4D97-AF65-F5344CB8AC3E}">
        <p14:creationId xmlns:p14="http://schemas.microsoft.com/office/powerpoint/2010/main" val="1833877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a:xfrm>
            <a:off x="917575" y="744538"/>
            <a:ext cx="4968875" cy="3725862"/>
          </a:xfrm>
          <a:ln/>
        </p:spPr>
      </p:sp>
      <p:sp>
        <p:nvSpPr>
          <p:cNvPr id="44035" name="Notizenplatzhalter 2"/>
          <p:cNvSpPr>
            <a:spLocks noGrp="1"/>
          </p:cNvSpPr>
          <p:nvPr>
            <p:ph type="body" idx="1"/>
          </p:nvPr>
        </p:nvSpPr>
        <p:spPr>
          <a:noFill/>
        </p:spPr>
        <p:txBody>
          <a:bodyPr/>
          <a:lstStyle/>
          <a:p>
            <a:r>
              <a:rPr lang="fr-CH" altLang="fr-FR" b="1" smtClean="0"/>
              <a:t>Enregistrement systématique de la durée du travail conformément à l’art. 73 OLT 1</a:t>
            </a:r>
          </a:p>
          <a:p>
            <a:endParaRPr lang="fr-CH" altLang="fr-FR" smtClean="0"/>
          </a:p>
          <a:p>
            <a:r>
              <a:rPr lang="fr-CH" altLang="fr-FR" smtClean="0"/>
              <a:t>Tous les travailleurs qui ne sont pas soumis aux nouveaux régimes dérogatoires relevant des articles 73a et 73b OLT 1 ou qui n’y ont pas recours restent soumis à l’enregistrement systématique de la durée du travail. Pour rappel, il convient de souligner que l’enregistrement détaillé de la durée du travail ne s’applique qu’aux travailleurs relevant du champ d’application de la loi sur le travail.</a:t>
            </a:r>
          </a:p>
          <a:p>
            <a:endParaRPr lang="fr-CH" altLang="fr-FR" smtClean="0"/>
          </a:p>
          <a:p>
            <a:r>
              <a:rPr lang="fr-CH" altLang="fr-FR" smtClean="0"/>
              <a:t>Les cadres exerçant des fonctions dirigeantes élevées ne sont pas soumis aux dispositions de la LTr concernant le temps de travail et de repos. Selon la jurisprudence du Tribunal fédéral, cela concerne uniquement ceux qui sont en mesure d’influencer les décisions stratégiques d’une entreprise. En d’autres termes, ce régime dérogatoire existant dans l’art. 3 LTr concerne uniquement les CEO et la direction, les cadres supérieurs relevant quant à eux du champ d’application de la loi sur le travail.</a:t>
            </a:r>
          </a:p>
          <a:p>
            <a:endParaRPr lang="de-CH" altLang="fr-FR" smtClean="0"/>
          </a:p>
        </p:txBody>
      </p:sp>
      <p:sp>
        <p:nvSpPr>
          <p:cNvPr id="44036" name="Foliennummernplatzhalter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DB487BF-97B6-4F2F-A5CB-1D8D20B0BA9F}" type="slidenum">
              <a:rPr lang="de-CH" altLang="fr-FR" smtClean="0"/>
              <a:pPr eaLnBrk="1" hangingPunct="1">
                <a:spcBef>
                  <a:spcPct val="0"/>
                </a:spcBef>
              </a:pPr>
              <a:t>10</a:t>
            </a:fld>
            <a:endParaRPr lang="fr-CH" altLang="fr-FR" smtClean="0"/>
          </a:p>
        </p:txBody>
      </p:sp>
    </p:spTree>
    <p:extLst>
      <p:ext uri="{BB962C8B-B14F-4D97-AF65-F5344CB8AC3E}">
        <p14:creationId xmlns:p14="http://schemas.microsoft.com/office/powerpoint/2010/main" val="424616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xfrm>
            <a:off x="917575" y="744538"/>
            <a:ext cx="4968875" cy="3725862"/>
          </a:xfrm>
          <a:ln/>
        </p:spPr>
      </p:sp>
      <p:sp>
        <p:nvSpPr>
          <p:cNvPr id="3" name="Notizenplatzhalter 2"/>
          <p:cNvSpPr>
            <a:spLocks noGrp="1"/>
          </p:cNvSpPr>
          <p:nvPr>
            <p:ph type="body" idx="1"/>
          </p:nvPr>
        </p:nvSpPr>
        <p:spPr/>
        <p:txBody>
          <a:bodyPr/>
          <a:lstStyle/>
          <a:p>
            <a:pPr>
              <a:defRPr/>
            </a:pPr>
            <a:r>
              <a:rPr lang="fr-CH" b="1" dirty="0"/>
              <a:t>Enregistrement systématique de la durée du travail conformément à l’art. 73 OLT 1 – enregistrement dans la pratique</a:t>
            </a:r>
          </a:p>
          <a:p>
            <a:pPr>
              <a:defRPr/>
            </a:pPr>
            <a:endParaRPr lang="fr-CH" dirty="0"/>
          </a:p>
          <a:p>
            <a:pPr>
              <a:defRPr/>
            </a:pPr>
            <a:r>
              <a:rPr lang="fr-CH" dirty="0"/>
              <a:t>La portée de l’obligation d’enregistrement systématique de la durée du travail est définie – comme cela était le cas jusqu’à présent – dans l’art. 73 OLT 1.</a:t>
            </a:r>
          </a:p>
          <a:p>
            <a:pPr>
              <a:defRPr/>
            </a:pPr>
            <a:endParaRPr lang="fr-CH" dirty="0"/>
          </a:p>
          <a:p>
            <a:pPr>
              <a:defRPr/>
            </a:pPr>
            <a:r>
              <a:rPr lang="fr-CH" dirty="0"/>
              <a:t>En ce qui concerne la durée du travail et du repos, la documentation suivante est requise :</a:t>
            </a:r>
          </a:p>
          <a:p>
            <a:pPr>
              <a:defRPr/>
            </a:pPr>
            <a:endParaRPr lang="fr-CH" dirty="0"/>
          </a:p>
          <a:p>
            <a:pPr marL="165401" indent="-165401">
              <a:buFont typeface="Times New Roman" panose="02020603050405020304" pitchFamily="18" charset="0"/>
              <a:buChar char="‒"/>
              <a:defRPr/>
            </a:pPr>
            <a:r>
              <a:rPr lang="fr-CH" dirty="0"/>
              <a:t>Durée et </a:t>
            </a:r>
            <a:r>
              <a:rPr lang="fr-CH" dirty="0" smtClean="0"/>
              <a:t>coordonnées temporelles </a:t>
            </a:r>
            <a:r>
              <a:rPr lang="fr-CH" dirty="0"/>
              <a:t>du temps de travail quotidien et hebdomadaire ;</a:t>
            </a:r>
          </a:p>
          <a:p>
            <a:pPr marL="165401" indent="-165401">
              <a:buFont typeface="Times New Roman" panose="02020603050405020304" pitchFamily="18" charset="0"/>
              <a:buChar char="‒"/>
              <a:defRPr/>
            </a:pPr>
            <a:r>
              <a:rPr lang="fr-CH" dirty="0"/>
              <a:t>Durée et </a:t>
            </a:r>
            <a:r>
              <a:rPr lang="fr-CH" dirty="0" smtClean="0"/>
              <a:t>coordonnées temporelles </a:t>
            </a:r>
            <a:r>
              <a:rPr lang="fr-CH" dirty="0"/>
              <a:t>des pauses d’une demi-heure et plus ; (</a:t>
            </a:r>
            <a:r>
              <a:rPr lang="fr-CH" u="sng" dirty="0"/>
              <a:t>N.B. :</a:t>
            </a:r>
            <a:r>
              <a:rPr lang="fr-CH" dirty="0"/>
              <a:t> l’enregistrement de la petite pause de moins d’une demi-heure le matin et l’après-midi n’est d’ores et déjà pas obligatoire)</a:t>
            </a:r>
          </a:p>
          <a:p>
            <a:pPr marL="165401" indent="-165401">
              <a:buFont typeface="Times New Roman" panose="02020603050405020304" pitchFamily="18" charset="0"/>
              <a:buChar char="‒"/>
              <a:defRPr/>
            </a:pPr>
            <a:r>
              <a:rPr lang="fr-CH" dirty="0"/>
              <a:t>Les jours de repos et de repos compensatoire accordés ;</a:t>
            </a:r>
          </a:p>
          <a:p>
            <a:pPr marL="165401" indent="-165401">
              <a:buFont typeface="Times New Roman" panose="02020603050405020304" pitchFamily="18" charset="0"/>
              <a:buChar char="‒"/>
              <a:defRPr/>
            </a:pPr>
            <a:r>
              <a:rPr lang="fr-CH" dirty="0"/>
              <a:t>Les suppléments de salaire et/ou de temps de repos dus en vertu de la loi.</a:t>
            </a:r>
          </a:p>
          <a:p>
            <a:pPr marL="165401" indent="-165401">
              <a:buFont typeface="Times New Roman" panose="02020603050405020304" pitchFamily="18" charset="0"/>
              <a:buChar char="‒"/>
              <a:defRPr/>
            </a:pPr>
            <a:endParaRPr lang="fr-CH" dirty="0"/>
          </a:p>
          <a:p>
            <a:pPr>
              <a:defRPr/>
            </a:pPr>
            <a:r>
              <a:rPr lang="fr-CH" dirty="0"/>
              <a:t>Cette obligation de documentation représente le statu quo.</a:t>
            </a:r>
          </a:p>
          <a:p>
            <a:pPr>
              <a:defRPr/>
            </a:pPr>
            <a:endParaRPr lang="de-CH" dirty="0"/>
          </a:p>
        </p:txBody>
      </p:sp>
      <p:sp>
        <p:nvSpPr>
          <p:cNvPr id="45060" name="Foliennummernplatzhalter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62C1C3A-6F1D-431F-A389-EDD699E235A3}" type="slidenum">
              <a:rPr lang="de-CH" altLang="fr-FR" smtClean="0"/>
              <a:pPr eaLnBrk="1" hangingPunct="1">
                <a:spcBef>
                  <a:spcPct val="0"/>
                </a:spcBef>
              </a:pPr>
              <a:t>11</a:t>
            </a:fld>
            <a:endParaRPr lang="fr-CH" altLang="fr-FR" smtClean="0"/>
          </a:p>
        </p:txBody>
      </p:sp>
    </p:spTree>
    <p:extLst>
      <p:ext uri="{BB962C8B-B14F-4D97-AF65-F5344CB8AC3E}">
        <p14:creationId xmlns:p14="http://schemas.microsoft.com/office/powerpoint/2010/main" val="356341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xfrm>
            <a:off x="917575" y="744538"/>
            <a:ext cx="4968875" cy="3725862"/>
          </a:xfrm>
          <a:ln/>
        </p:spPr>
      </p:sp>
      <p:sp>
        <p:nvSpPr>
          <p:cNvPr id="46083" name="Notizenplatzhalter 2"/>
          <p:cNvSpPr>
            <a:spLocks noGrp="1"/>
          </p:cNvSpPr>
          <p:nvPr>
            <p:ph type="body" idx="1"/>
          </p:nvPr>
        </p:nvSpPr>
        <p:spPr>
          <a:noFill/>
        </p:spPr>
        <p:txBody>
          <a:bodyPr/>
          <a:lstStyle/>
          <a:p>
            <a:endParaRPr lang="fr-CH" altLang="fr-FR" smtClean="0"/>
          </a:p>
        </p:txBody>
      </p:sp>
      <p:sp>
        <p:nvSpPr>
          <p:cNvPr id="46084" name="Foliennummernplatzhalter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543CDA0-3935-4597-BED6-183601B97F9A}" type="slidenum">
              <a:rPr lang="de-CH" altLang="fr-FR" smtClean="0"/>
              <a:pPr eaLnBrk="1" hangingPunct="1">
                <a:spcBef>
                  <a:spcPct val="0"/>
                </a:spcBef>
              </a:pPr>
              <a:t>12</a:t>
            </a:fld>
            <a:endParaRPr lang="fr-CH" altLang="fr-FR" smtClean="0"/>
          </a:p>
        </p:txBody>
      </p:sp>
    </p:spTree>
    <p:extLst>
      <p:ext uri="{BB962C8B-B14F-4D97-AF65-F5344CB8AC3E}">
        <p14:creationId xmlns:p14="http://schemas.microsoft.com/office/powerpoint/2010/main" val="2092622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600" b="1" dirty="0" smtClean="0"/>
              <a:t>Renonciation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600" dirty="0" smtClean="0">
                <a:sym typeface="Wingdings" panose="05000000000000000000" pitchFamily="2" charset="2"/>
              </a:rPr>
              <a:t>Fixe elle-même ses horaires  OUI</a:t>
            </a:r>
          </a:p>
          <a:p>
            <a:r>
              <a:rPr lang="fr-CH" sz="1600" dirty="0" smtClean="0"/>
              <a:t>Autonomie ++ </a:t>
            </a:r>
            <a:r>
              <a:rPr lang="fr-CH" sz="1600" dirty="0" smtClean="0">
                <a:sym typeface="Wingdings" panose="05000000000000000000" pitchFamily="2" charset="2"/>
              </a:rPr>
              <a:t> OUI</a:t>
            </a:r>
          </a:p>
          <a:p>
            <a:r>
              <a:rPr lang="fr-CH" sz="1600" dirty="0" smtClean="0">
                <a:sym typeface="Wingdings" panose="05000000000000000000" pitchFamily="2" charset="2"/>
              </a:rPr>
              <a:t>Salaire &gt; 120'000.-  OUI</a:t>
            </a:r>
          </a:p>
          <a:p>
            <a:r>
              <a:rPr lang="fr-CH" sz="1600" dirty="0" smtClean="0">
                <a:sym typeface="Wingdings" panose="05000000000000000000" pitchFamily="2" charset="2"/>
              </a:rPr>
              <a:t>Accord individuel certain  OUI</a:t>
            </a:r>
          </a:p>
          <a:p>
            <a:r>
              <a:rPr lang="fr-CH" sz="1600" dirty="0" smtClean="0"/>
              <a:t>La CPB mentionne les règles d'enregistrement du temps de travail </a:t>
            </a:r>
            <a:r>
              <a:rPr lang="fr-CH" sz="1600" dirty="0" smtClean="0">
                <a:sym typeface="Wingdings" panose="05000000000000000000" pitchFamily="2" charset="2"/>
              </a:rPr>
              <a:t> OUI</a:t>
            </a:r>
          </a:p>
          <a:p>
            <a:r>
              <a:rPr lang="fr-CH" sz="1600" b="1" dirty="0" smtClean="0">
                <a:sym typeface="Wingdings" panose="05000000000000000000" pitchFamily="2" charset="2"/>
              </a:rPr>
              <a:t>Simplification</a:t>
            </a:r>
          </a:p>
          <a:p>
            <a:r>
              <a:rPr lang="fr-CH" sz="1600" b="0" dirty="0" smtClean="0">
                <a:sym typeface="Wingdings" panose="05000000000000000000" pitchFamily="2" charset="2"/>
              </a:rPr>
              <a:t>Accord collectif (commission du personnel??) mais CCT  OUI</a:t>
            </a:r>
          </a:p>
          <a:p>
            <a:pPr marL="0" marR="0" indent="0" algn="l" defTabSz="914400" rtl="0" eaLnBrk="1" fontAlgn="auto" latinLnBrk="0" hangingPunct="1">
              <a:lnSpc>
                <a:spcPct val="100000"/>
              </a:lnSpc>
              <a:spcBef>
                <a:spcPts val="0"/>
              </a:spcBef>
              <a:spcAft>
                <a:spcPts val="0"/>
              </a:spcAft>
              <a:buClrTx/>
              <a:buSzTx/>
              <a:buFontTx/>
              <a:buNone/>
              <a:tabLst/>
              <a:defRPr/>
            </a:pPr>
            <a:r>
              <a:rPr lang="fr-CH" sz="1600" dirty="0" smtClean="0">
                <a:sym typeface="Wingdings" panose="05000000000000000000" pitchFamily="2" charset="2"/>
              </a:rPr>
              <a:t>Fixe elle-même ses horaires  OUI</a:t>
            </a:r>
          </a:p>
          <a:p>
            <a:r>
              <a:rPr lang="fr-CH" sz="1600" b="1" dirty="0" smtClean="0"/>
              <a:t>Fonction dirigeante élevée ???</a:t>
            </a:r>
            <a:endParaRPr lang="fr-CH" sz="1600" b="1" dirty="0"/>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15</a:t>
            </a:fld>
            <a:endParaRPr lang="fr-CH"/>
          </a:p>
        </p:txBody>
      </p:sp>
    </p:spTree>
    <p:extLst>
      <p:ext uri="{BB962C8B-B14F-4D97-AF65-F5344CB8AC3E}">
        <p14:creationId xmlns:p14="http://schemas.microsoft.com/office/powerpoint/2010/main" val="408398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800" b="1" dirty="0" smtClean="0"/>
              <a:t>Renonciation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dirty="0" smtClean="0">
                <a:sym typeface="Wingdings" panose="05000000000000000000" pitchFamily="2" charset="2"/>
              </a:rPr>
              <a:t>Fixe elle-même ses horaires  OUI</a:t>
            </a:r>
          </a:p>
          <a:p>
            <a:r>
              <a:rPr lang="fr-CH" sz="1800" dirty="0" smtClean="0"/>
              <a:t>Autonomie ++ </a:t>
            </a:r>
            <a:r>
              <a:rPr lang="fr-CH" sz="1800" dirty="0" smtClean="0">
                <a:sym typeface="Wingdings" panose="05000000000000000000" pitchFamily="2" charset="2"/>
              </a:rPr>
              <a:t> OUI</a:t>
            </a:r>
          </a:p>
          <a:p>
            <a:r>
              <a:rPr lang="fr-CH" sz="1800" dirty="0" smtClean="0">
                <a:sym typeface="Wingdings" panose="05000000000000000000" pitchFamily="2" charset="2"/>
              </a:rPr>
              <a:t>Salaire &gt; 120'000.-  OUI</a:t>
            </a:r>
          </a:p>
          <a:p>
            <a:r>
              <a:rPr lang="fr-CH" sz="1800" dirty="0" smtClean="0">
                <a:sym typeface="Wingdings" panose="05000000000000000000" pitchFamily="2" charset="2"/>
              </a:rPr>
              <a:t>Accord individuel certain  OUI</a:t>
            </a:r>
          </a:p>
          <a:p>
            <a:r>
              <a:rPr lang="fr-CH" sz="1800" dirty="0" smtClean="0"/>
              <a:t>La CPB mentionne les règles d'enregistrement du temps de travail </a:t>
            </a:r>
            <a:r>
              <a:rPr lang="fr-CH" sz="1800" dirty="0" smtClean="0">
                <a:sym typeface="Wingdings" panose="05000000000000000000" pitchFamily="2" charset="2"/>
              </a:rPr>
              <a:t> OUI</a:t>
            </a:r>
          </a:p>
          <a:p>
            <a:r>
              <a:rPr lang="fr-CH" sz="1800" b="1" dirty="0" smtClean="0">
                <a:sym typeface="Wingdings" panose="05000000000000000000" pitchFamily="2" charset="2"/>
              </a:rPr>
              <a:t>Simplification</a:t>
            </a:r>
          </a:p>
          <a:p>
            <a:r>
              <a:rPr lang="fr-CH" sz="1800" b="0" dirty="0" smtClean="0">
                <a:sym typeface="Wingdings" panose="05000000000000000000" pitchFamily="2" charset="2"/>
              </a:rPr>
              <a:t>Accord collectif (commission du personnel??) mais CCT  OUI</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dirty="0" smtClean="0">
                <a:sym typeface="Wingdings" panose="05000000000000000000" pitchFamily="2" charset="2"/>
              </a:rPr>
              <a:t>Fixe elle-même ses horaires  OUI</a:t>
            </a:r>
          </a:p>
          <a:p>
            <a:r>
              <a:rPr lang="fr-CH" sz="1800" b="1" dirty="0" smtClean="0"/>
              <a:t>Fonction dirigeante élevée ???</a:t>
            </a:r>
          </a:p>
          <a:p>
            <a:pPr marL="0" indent="0">
              <a:buFont typeface="Arial" panose="020B0604020202020204" pitchFamily="34" charset="0"/>
              <a:buNone/>
            </a:pPr>
            <a:endParaRPr lang="fr-CH" sz="18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16</a:t>
            </a:fld>
            <a:endParaRPr lang="fr-CH"/>
          </a:p>
        </p:txBody>
      </p:sp>
    </p:spTree>
    <p:extLst>
      <p:ext uri="{BB962C8B-B14F-4D97-AF65-F5344CB8AC3E}">
        <p14:creationId xmlns:p14="http://schemas.microsoft.com/office/powerpoint/2010/main" val="377693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600" b="1" dirty="0" smtClean="0"/>
              <a:t>Renonciation</a:t>
            </a:r>
          </a:p>
          <a:p>
            <a:r>
              <a:rPr lang="fr-CH" sz="1600" dirty="0" smtClean="0"/>
              <a:t>Possibilité de gérer soi-même plus de 25% du temps de travail mais moins de 50% </a:t>
            </a:r>
            <a:r>
              <a:rPr lang="fr-CH" sz="1600" dirty="0" smtClean="0">
                <a:sym typeface="Wingdings" panose="05000000000000000000" pitchFamily="2" charset="2"/>
              </a:rPr>
              <a:t> NON</a:t>
            </a:r>
          </a:p>
          <a:p>
            <a:pPr marL="0" marR="0" indent="0" algn="l" defTabSz="914400" rtl="0" eaLnBrk="1" fontAlgn="auto" latinLnBrk="0" hangingPunct="1">
              <a:lnSpc>
                <a:spcPct val="100000"/>
              </a:lnSpc>
              <a:spcBef>
                <a:spcPts val="0"/>
              </a:spcBef>
              <a:spcAft>
                <a:spcPts val="0"/>
              </a:spcAft>
              <a:buClrTx/>
              <a:buSzTx/>
              <a:buFontTx/>
              <a:buNone/>
              <a:tabLst/>
              <a:defRPr/>
            </a:pPr>
            <a:r>
              <a:rPr lang="fr-CH" sz="1600" dirty="0" smtClean="0">
                <a:sym typeface="Wingdings" panose="05000000000000000000" pitchFamily="2" charset="2"/>
              </a:rPr>
              <a:t>Salaire &lt; 120'000.- CH  NON</a:t>
            </a:r>
            <a:endParaRPr lang="fr-CH"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600" dirty="0" smtClean="0">
                <a:sym typeface="Wingdings" panose="05000000000000000000" pitchFamily="2" charset="2"/>
              </a:rPr>
              <a:t>Pas de CCT  NON</a:t>
            </a:r>
            <a:endParaRPr lang="fr-CH"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600" b="1" dirty="0" smtClean="0"/>
              <a:t>Simplification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600" dirty="0" smtClean="0"/>
              <a:t>Possibilité de gérer soi-même plus de 25% du temps de travail mais moins de 50% </a:t>
            </a:r>
            <a:r>
              <a:rPr lang="fr-CH" sz="1600" dirty="0" smtClean="0">
                <a:sym typeface="Wingdings" panose="05000000000000000000" pitchFamily="2" charset="2"/>
              </a:rPr>
              <a:t> OUI (pas de séance hors</a:t>
            </a:r>
            <a:r>
              <a:rPr lang="fr-CH" sz="1600" baseline="0" dirty="0" smtClean="0">
                <a:sym typeface="Wingdings" panose="05000000000000000000" pitchFamily="2" charset="2"/>
              </a:rPr>
              <a:t> du temps bloqué)</a:t>
            </a:r>
            <a:endParaRPr lang="fr-CH" sz="1600" dirty="0" smtClean="0">
              <a:sym typeface="Wingdings" panose="05000000000000000000" pitchFamily="2" charset="2"/>
            </a:endParaRPr>
          </a:p>
          <a:p>
            <a:r>
              <a:rPr lang="fr-CH" sz="1600" dirty="0" smtClean="0">
                <a:sym typeface="Wingdings" panose="05000000000000000000" pitchFamily="2" charset="2"/>
              </a:rPr>
              <a:t>Salaire &lt; 120'000.- CH  OUI</a:t>
            </a:r>
            <a:endParaRPr lang="fr-CH" sz="1600" b="1" dirty="0" smtClean="0">
              <a:sym typeface="Wingdings" panose="05000000000000000000" pitchFamily="2" charset="2"/>
            </a:endParaRPr>
          </a:p>
          <a:p>
            <a:r>
              <a:rPr lang="fr-CH" sz="1600" dirty="0" smtClean="0">
                <a:sym typeface="Wingdings" panose="05000000000000000000" pitchFamily="2" charset="2"/>
              </a:rPr>
              <a:t>Pas de CCT mais possibilité d'accord individuel (&lt;50 </a:t>
            </a:r>
            <a:r>
              <a:rPr lang="fr-CH" sz="1600" dirty="0" err="1" smtClean="0">
                <a:sym typeface="Wingdings" panose="05000000000000000000" pitchFamily="2" charset="2"/>
              </a:rPr>
              <a:t>empl</a:t>
            </a:r>
            <a:r>
              <a:rPr lang="fr-CH" sz="1600" dirty="0" smtClean="0">
                <a:sym typeface="Wingdings" panose="05000000000000000000" pitchFamily="2" charset="2"/>
              </a:rPr>
              <a:t>.)  OUI</a:t>
            </a:r>
            <a:endParaRPr lang="fr-CH" sz="1600" b="1" dirty="0" smtClean="0">
              <a:sym typeface="Wingdings" panose="05000000000000000000" pitchFamily="2" charset="2"/>
            </a:endParaRPr>
          </a:p>
          <a:p>
            <a:r>
              <a:rPr lang="fr-CH" sz="1600" b="1" dirty="0" smtClean="0">
                <a:sym typeface="Wingdings" panose="05000000000000000000" pitchFamily="2" charset="2"/>
              </a:rPr>
              <a:t>Systématique</a:t>
            </a:r>
          </a:p>
          <a:p>
            <a:r>
              <a:rPr lang="fr-CH" sz="1600" dirty="0" smtClean="0">
                <a:sym typeface="Wingdings" panose="05000000000000000000" pitchFamily="2" charset="2"/>
              </a:rPr>
              <a:t>Salaire &lt; 120'000.- CH  OUI</a:t>
            </a:r>
          </a:p>
          <a:p>
            <a:r>
              <a:rPr lang="fr-CH" sz="1600" dirty="0" smtClean="0">
                <a:sym typeface="Wingdings" panose="05000000000000000000" pitchFamily="2" charset="2"/>
              </a:rPr>
              <a:t>Pas d'accord individuel  OUI</a:t>
            </a:r>
          </a:p>
          <a:p>
            <a:endParaRPr lang="fr-CH" sz="1600" dirty="0" smtClean="0">
              <a:sym typeface="Wingdings" panose="05000000000000000000" pitchFamily="2" charset="2"/>
            </a:endParaRPr>
          </a:p>
          <a:p>
            <a:r>
              <a:rPr lang="fr-CH" sz="1600" b="1" dirty="0" smtClean="0">
                <a:sym typeface="Wingdings" panose="05000000000000000000" pitchFamily="2" charset="2"/>
              </a:rPr>
              <a:t>NB</a:t>
            </a:r>
            <a:r>
              <a:rPr lang="fr-CH" sz="1600" dirty="0" smtClean="0">
                <a:sym typeface="Wingdings" panose="05000000000000000000" pitchFamily="2" charset="2"/>
              </a:rPr>
              <a:t> : Aucune obligation d'avoir une pointeuse pour l'enregistrement systématique</a:t>
            </a:r>
            <a:endParaRPr lang="fr-CH" sz="1600" dirty="0"/>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17</a:t>
            </a:fld>
            <a:endParaRPr lang="fr-CH"/>
          </a:p>
        </p:txBody>
      </p:sp>
    </p:spTree>
    <p:extLst>
      <p:ext uri="{BB962C8B-B14F-4D97-AF65-F5344CB8AC3E}">
        <p14:creationId xmlns:p14="http://schemas.microsoft.com/office/powerpoint/2010/main" val="4083986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800" b="1" dirty="0" smtClean="0"/>
              <a:t>Renonciation</a:t>
            </a:r>
          </a:p>
          <a:p>
            <a:r>
              <a:rPr lang="fr-CH" sz="1800" dirty="0" smtClean="0"/>
              <a:t>Possibilité de gérer soi-même plus de 25% du temps de travail mais moins de 50% </a:t>
            </a:r>
            <a:r>
              <a:rPr lang="fr-CH" sz="1800" dirty="0" smtClean="0">
                <a:sym typeface="Wingdings" panose="05000000000000000000" pitchFamily="2" charset="2"/>
              </a:rPr>
              <a:t> NON</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dirty="0" smtClean="0">
                <a:sym typeface="Wingdings" panose="05000000000000000000" pitchFamily="2" charset="2"/>
              </a:rPr>
              <a:t>Salaire &lt; 120'000.- CH  NON</a:t>
            </a:r>
            <a:endParaRPr lang="fr-CH" sz="18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800" dirty="0" smtClean="0">
                <a:sym typeface="Wingdings" panose="05000000000000000000" pitchFamily="2" charset="2"/>
              </a:rPr>
              <a:t>Pas de CCT  NON</a:t>
            </a:r>
            <a:endParaRPr lang="fr-CH" sz="18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800" b="1" dirty="0" smtClean="0"/>
              <a:t>Simplification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dirty="0" smtClean="0"/>
              <a:t>Possibilité de gérer soi-même plus de 25% du temps de travail mais moins de 50% </a:t>
            </a:r>
            <a:r>
              <a:rPr lang="fr-CH" sz="1800" dirty="0" smtClean="0">
                <a:sym typeface="Wingdings" panose="05000000000000000000" pitchFamily="2" charset="2"/>
              </a:rPr>
              <a:t> OUI (pas de séance hors</a:t>
            </a:r>
            <a:r>
              <a:rPr lang="fr-CH" sz="1800" baseline="0" dirty="0" smtClean="0">
                <a:sym typeface="Wingdings" panose="05000000000000000000" pitchFamily="2" charset="2"/>
              </a:rPr>
              <a:t> du temps bloqué)</a:t>
            </a:r>
            <a:endParaRPr lang="fr-CH" sz="1800" dirty="0" smtClean="0">
              <a:sym typeface="Wingdings" panose="05000000000000000000" pitchFamily="2" charset="2"/>
            </a:endParaRPr>
          </a:p>
          <a:p>
            <a:r>
              <a:rPr lang="fr-CH" sz="1800" dirty="0" smtClean="0">
                <a:sym typeface="Wingdings" panose="05000000000000000000" pitchFamily="2" charset="2"/>
              </a:rPr>
              <a:t>Salaire &lt; 120'000.- CH  OUI</a:t>
            </a:r>
            <a:endParaRPr lang="fr-CH" sz="1800" b="1" dirty="0" smtClean="0">
              <a:sym typeface="Wingdings" panose="05000000000000000000" pitchFamily="2" charset="2"/>
            </a:endParaRPr>
          </a:p>
          <a:p>
            <a:r>
              <a:rPr lang="fr-CH" sz="1800" dirty="0" smtClean="0">
                <a:sym typeface="Wingdings" panose="05000000000000000000" pitchFamily="2" charset="2"/>
              </a:rPr>
              <a:t>Pas de CCT mais possibilité d'accord individuel (&lt;50 </a:t>
            </a:r>
            <a:r>
              <a:rPr lang="fr-CH" sz="1800" dirty="0" err="1" smtClean="0">
                <a:sym typeface="Wingdings" panose="05000000000000000000" pitchFamily="2" charset="2"/>
              </a:rPr>
              <a:t>empl</a:t>
            </a:r>
            <a:r>
              <a:rPr lang="fr-CH" sz="1800" dirty="0" smtClean="0">
                <a:sym typeface="Wingdings" panose="05000000000000000000" pitchFamily="2" charset="2"/>
              </a:rPr>
              <a:t>.)  OUI</a:t>
            </a:r>
            <a:endParaRPr lang="fr-CH" sz="1800" b="1" dirty="0" smtClean="0">
              <a:sym typeface="Wingdings" panose="05000000000000000000" pitchFamily="2" charset="2"/>
            </a:endParaRPr>
          </a:p>
          <a:p>
            <a:r>
              <a:rPr lang="fr-CH" sz="1800" b="1" dirty="0" smtClean="0">
                <a:sym typeface="Wingdings" panose="05000000000000000000" pitchFamily="2" charset="2"/>
              </a:rPr>
              <a:t>Systématique</a:t>
            </a:r>
          </a:p>
          <a:p>
            <a:r>
              <a:rPr lang="fr-CH" sz="1800" dirty="0" smtClean="0">
                <a:sym typeface="Wingdings" panose="05000000000000000000" pitchFamily="2" charset="2"/>
              </a:rPr>
              <a:t>Salaire &lt; 120'000.- CH  OUI</a:t>
            </a:r>
          </a:p>
          <a:p>
            <a:r>
              <a:rPr lang="fr-CH" sz="1800" dirty="0" smtClean="0">
                <a:sym typeface="Wingdings" panose="05000000000000000000" pitchFamily="2" charset="2"/>
              </a:rPr>
              <a:t>Pas d'accord individuel  OUI</a:t>
            </a:r>
          </a:p>
          <a:p>
            <a:endParaRPr lang="fr-CH" sz="1800" dirty="0" smtClean="0">
              <a:sym typeface="Wingdings" panose="05000000000000000000" pitchFamily="2" charset="2"/>
            </a:endParaRPr>
          </a:p>
          <a:p>
            <a:r>
              <a:rPr lang="fr-CH" sz="1800" b="1" dirty="0" smtClean="0">
                <a:sym typeface="Wingdings" panose="05000000000000000000" pitchFamily="2" charset="2"/>
              </a:rPr>
              <a:t>NB</a:t>
            </a:r>
            <a:r>
              <a:rPr lang="fr-CH" sz="1800" dirty="0" smtClean="0">
                <a:sym typeface="Wingdings" panose="05000000000000000000" pitchFamily="2" charset="2"/>
              </a:rPr>
              <a:t> : Aucune obligation d'avoir une pointeuse pour l'enregistrement systématique</a:t>
            </a:r>
            <a:endParaRPr lang="fr-CH" sz="1800" dirty="0" smtClean="0"/>
          </a:p>
          <a:p>
            <a:pPr marL="0" indent="0">
              <a:buFont typeface="Arial" panose="020B0604020202020204" pitchFamily="34" charset="0"/>
              <a:buNone/>
            </a:pPr>
            <a:endParaRPr lang="fr-CH" sz="18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18</a:t>
            </a:fld>
            <a:endParaRPr lang="fr-CH"/>
          </a:p>
        </p:txBody>
      </p:sp>
    </p:spTree>
    <p:extLst>
      <p:ext uri="{BB962C8B-B14F-4D97-AF65-F5344CB8AC3E}">
        <p14:creationId xmlns:p14="http://schemas.microsoft.com/office/powerpoint/2010/main" val="244391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600" b="1" dirty="0" smtClean="0"/>
              <a:t>Renonciation</a:t>
            </a:r>
          </a:p>
          <a:p>
            <a:r>
              <a:rPr lang="fr-CH" sz="1600" dirty="0" smtClean="0"/>
              <a:t>La CCNT ne mentionne pas les dispositions sur l'enregistrement du temps de travail </a:t>
            </a:r>
            <a:r>
              <a:rPr lang="fr-CH" sz="1600" dirty="0" smtClean="0">
                <a:sym typeface="Wingdings" panose="05000000000000000000" pitchFamily="2" charset="2"/>
              </a:rPr>
              <a:t> NON</a:t>
            </a:r>
            <a:endParaRPr lang="fr-CH" sz="1600" dirty="0" smtClean="0"/>
          </a:p>
          <a:p>
            <a:r>
              <a:rPr lang="fr-CH" sz="1600" dirty="0" smtClean="0">
                <a:sym typeface="Wingdings" panose="05000000000000000000" pitchFamily="2" charset="2"/>
              </a:rPr>
              <a:t>Pas de possibilité de gérer soi-même ses horaires  NON</a:t>
            </a:r>
          </a:p>
          <a:p>
            <a:r>
              <a:rPr lang="fr-CH" sz="1600" dirty="0" smtClean="0">
                <a:sym typeface="Wingdings" panose="05000000000000000000" pitchFamily="2" charset="2"/>
              </a:rPr>
              <a:t>Salaire &lt; 120'000 CHF annuel  NON (sauf si plus de 55'000.- de pourboires)</a:t>
            </a:r>
            <a:endParaRPr lang="fr-CH" sz="1600" dirty="0" smtClean="0"/>
          </a:p>
          <a:p>
            <a:r>
              <a:rPr lang="fr-CH" sz="1600" b="1" dirty="0" smtClean="0"/>
              <a:t>Simplification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600" dirty="0" smtClean="0">
                <a:sym typeface="Wingdings" panose="05000000000000000000" pitchFamily="2" charset="2"/>
              </a:rPr>
              <a:t>Pas de possibilité de gérer soi-même ses horaires  NON</a:t>
            </a:r>
            <a:endParaRPr lang="fr-CH" sz="1600" dirty="0" smtClean="0"/>
          </a:p>
          <a:p>
            <a:r>
              <a:rPr lang="fr-CH" sz="1600" dirty="0" smtClean="0"/>
              <a:t>Accord individuel ou</a:t>
            </a:r>
            <a:r>
              <a:rPr lang="fr-CH" sz="1600" baseline="0" dirty="0" smtClean="0"/>
              <a:t> collectif </a:t>
            </a:r>
            <a:r>
              <a:rPr lang="fr-CH" sz="1600" baseline="0" dirty="0" smtClean="0">
                <a:sym typeface="Wingdings" panose="05000000000000000000" pitchFamily="2" charset="2"/>
              </a:rPr>
              <a:t> ???</a:t>
            </a:r>
            <a:endParaRPr lang="fr-CH" sz="1600" dirty="0" smtClean="0"/>
          </a:p>
          <a:p>
            <a:r>
              <a:rPr lang="fr-CH" sz="1600" b="1" dirty="0" smtClean="0"/>
              <a:t>Enregistrement systématique</a:t>
            </a:r>
          </a:p>
          <a:p>
            <a:r>
              <a:rPr lang="fr-CH" sz="1600" b="0" dirty="0" smtClean="0"/>
              <a:t>OUI</a:t>
            </a:r>
          </a:p>
          <a:p>
            <a:r>
              <a:rPr lang="fr-CH" sz="1600" b="1" dirty="0" smtClean="0"/>
              <a:t>Fonction dirigeante élevée</a:t>
            </a:r>
          </a:p>
          <a:p>
            <a:pPr marL="0" marR="0" indent="0" algn="l" defTabSz="914400" rtl="0" eaLnBrk="1" fontAlgn="auto" latinLnBrk="0" hangingPunct="1">
              <a:lnSpc>
                <a:spcPct val="100000"/>
              </a:lnSpc>
              <a:spcBef>
                <a:spcPts val="0"/>
              </a:spcBef>
              <a:spcAft>
                <a:spcPts val="0"/>
              </a:spcAft>
              <a:buClrTx/>
              <a:buSzTx/>
              <a:buFontTx/>
              <a:buNone/>
              <a:tabLst/>
              <a:defRPr/>
            </a:pPr>
            <a:r>
              <a:rPr lang="fr-CH" sz="1600" baseline="0" dirty="0" smtClean="0">
                <a:sym typeface="Wingdings" panose="05000000000000000000" pitchFamily="2" charset="2"/>
              </a:rPr>
              <a:t>Le fait d'organiser le temps de travail des collaborateurs signifie-t-il qu'il s'agit d'une fonction dirigeante élevée  Non!</a:t>
            </a:r>
          </a:p>
          <a:p>
            <a:r>
              <a:rPr lang="fr-CH" sz="1600" b="1" dirty="0" smtClean="0"/>
              <a:t>Attention à la différence entre fonction dirigeante élevée (</a:t>
            </a:r>
            <a:r>
              <a:rPr lang="fr-CH" sz="1600" b="1" dirty="0" err="1" smtClean="0"/>
              <a:t>LTr</a:t>
            </a:r>
            <a:r>
              <a:rPr lang="fr-CH" sz="1600" b="1" dirty="0" smtClean="0"/>
              <a:t>) et fonction de cadre prévue dans la CCNT</a:t>
            </a:r>
          </a:p>
          <a:p>
            <a:endParaRPr lang="fr-CH" dirty="0" smtClean="0"/>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19</a:t>
            </a:fld>
            <a:endParaRPr lang="fr-CH"/>
          </a:p>
        </p:txBody>
      </p:sp>
    </p:spTree>
    <p:extLst>
      <p:ext uri="{BB962C8B-B14F-4D97-AF65-F5344CB8AC3E}">
        <p14:creationId xmlns:p14="http://schemas.microsoft.com/office/powerpoint/2010/main" val="4083986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800" b="1" dirty="0" smtClean="0"/>
              <a:t>Renonciation</a:t>
            </a:r>
          </a:p>
          <a:p>
            <a:r>
              <a:rPr lang="fr-CH" sz="1800" dirty="0" smtClean="0"/>
              <a:t>La CCNT ne mentionne pas les dispositions sur l'enregistrement du temps de travail </a:t>
            </a:r>
            <a:r>
              <a:rPr lang="fr-CH" sz="1800" dirty="0" smtClean="0">
                <a:sym typeface="Wingdings" panose="05000000000000000000" pitchFamily="2" charset="2"/>
              </a:rPr>
              <a:t> NON</a:t>
            </a:r>
            <a:endParaRPr lang="fr-CH" sz="1800" dirty="0" smtClean="0"/>
          </a:p>
          <a:p>
            <a:r>
              <a:rPr lang="fr-CH" sz="1800" dirty="0" smtClean="0">
                <a:sym typeface="Wingdings" panose="05000000000000000000" pitchFamily="2" charset="2"/>
              </a:rPr>
              <a:t>Pas de possibilité de gérer soi-même ses horaires  NON</a:t>
            </a:r>
          </a:p>
          <a:p>
            <a:r>
              <a:rPr lang="fr-CH" sz="1800" dirty="0" smtClean="0">
                <a:sym typeface="Wingdings" panose="05000000000000000000" pitchFamily="2" charset="2"/>
              </a:rPr>
              <a:t>Salaire &lt; 120'000 CHF annuel  NON (sauf si plus de 55'000.- de pourboires)</a:t>
            </a:r>
            <a:endParaRPr lang="fr-CH" sz="1800" dirty="0" smtClean="0"/>
          </a:p>
          <a:p>
            <a:r>
              <a:rPr lang="fr-CH" sz="1800" b="1" dirty="0" smtClean="0"/>
              <a:t>Simplification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dirty="0" smtClean="0">
                <a:sym typeface="Wingdings" panose="05000000000000000000" pitchFamily="2" charset="2"/>
              </a:rPr>
              <a:t>Pas de possibilité de gérer soi-même ses horaires  NON</a:t>
            </a:r>
            <a:endParaRPr lang="fr-CH" sz="1800" dirty="0" smtClean="0"/>
          </a:p>
          <a:p>
            <a:r>
              <a:rPr lang="fr-CH" sz="1800" dirty="0" smtClean="0"/>
              <a:t>Accord individuel ou</a:t>
            </a:r>
            <a:r>
              <a:rPr lang="fr-CH" sz="1800" baseline="0" dirty="0" smtClean="0"/>
              <a:t> collectif </a:t>
            </a:r>
            <a:r>
              <a:rPr lang="fr-CH" sz="1800" baseline="0" dirty="0" smtClean="0">
                <a:sym typeface="Wingdings" panose="05000000000000000000" pitchFamily="2" charset="2"/>
              </a:rPr>
              <a:t> ???</a:t>
            </a:r>
            <a:endParaRPr lang="fr-CH" sz="1800" dirty="0" smtClean="0"/>
          </a:p>
          <a:p>
            <a:r>
              <a:rPr lang="fr-CH" sz="1800" b="1" dirty="0" smtClean="0"/>
              <a:t>Enregistrement systématique</a:t>
            </a:r>
          </a:p>
          <a:p>
            <a:r>
              <a:rPr lang="fr-CH" sz="1800" b="0" dirty="0" smtClean="0"/>
              <a:t>OUI</a:t>
            </a:r>
          </a:p>
          <a:p>
            <a:r>
              <a:rPr lang="fr-CH" sz="1800" b="1" dirty="0" smtClean="0"/>
              <a:t>Fonction dirigeante élevée</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baseline="0" dirty="0" smtClean="0">
                <a:sym typeface="Wingdings" panose="05000000000000000000" pitchFamily="2" charset="2"/>
              </a:rPr>
              <a:t>Le fait d'organiser le temps de travail des collaborateurs signifie-t-il qu'il s'agit d'une fonction dirigeante élevée  Non!</a:t>
            </a:r>
          </a:p>
          <a:p>
            <a:r>
              <a:rPr lang="fr-CH" sz="1800" b="1" dirty="0" smtClean="0"/>
              <a:t>Attention à la différence entre fonction dirigeante élevée (</a:t>
            </a:r>
            <a:r>
              <a:rPr lang="fr-CH" sz="1800" b="1" dirty="0" err="1" smtClean="0"/>
              <a:t>LTr</a:t>
            </a:r>
            <a:r>
              <a:rPr lang="fr-CH" sz="1800" b="1" dirty="0" smtClean="0"/>
              <a:t>) et fonction de cadre prévue dans la CCNT</a:t>
            </a:r>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20</a:t>
            </a:fld>
            <a:endParaRPr lang="fr-CH"/>
          </a:p>
        </p:txBody>
      </p:sp>
    </p:spTree>
    <p:extLst>
      <p:ext uri="{BB962C8B-B14F-4D97-AF65-F5344CB8AC3E}">
        <p14:creationId xmlns:p14="http://schemas.microsoft.com/office/powerpoint/2010/main" val="2947781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800" b="1" dirty="0" smtClean="0"/>
              <a:t>Renonciation</a:t>
            </a:r>
          </a:p>
          <a:p>
            <a:r>
              <a:rPr lang="fr-CH" sz="1800" dirty="0" smtClean="0"/>
              <a:t>Fixe ses horaires </a:t>
            </a:r>
            <a:r>
              <a:rPr lang="fr-CH" sz="1800" dirty="0" smtClean="0">
                <a:sym typeface="Wingdings" panose="05000000000000000000" pitchFamily="2" charset="2"/>
              </a:rPr>
              <a:t> OUI</a:t>
            </a:r>
          </a:p>
          <a:p>
            <a:r>
              <a:rPr lang="fr-CH" sz="1800" dirty="0" smtClean="0">
                <a:sym typeface="Wingdings" panose="05000000000000000000" pitchFamily="2" charset="2"/>
              </a:rPr>
              <a:t>Salaire &gt; 120'000.-  OUI</a:t>
            </a:r>
          </a:p>
          <a:p>
            <a:r>
              <a:rPr lang="fr-CH" sz="1800" dirty="0" smtClean="0">
                <a:sym typeface="Wingdings" panose="05000000000000000000" pitchFamily="2" charset="2"/>
              </a:rPr>
              <a:t>Pas de CCT  NON</a:t>
            </a:r>
          </a:p>
          <a:p>
            <a:r>
              <a:rPr lang="fr-CH" sz="1800" dirty="0" smtClean="0">
                <a:sym typeface="Wingdings" panose="05000000000000000000" pitchFamily="2" charset="2"/>
              </a:rPr>
              <a:t>Accord</a:t>
            </a:r>
            <a:r>
              <a:rPr lang="fr-CH" sz="1800" baseline="0" dirty="0" smtClean="0">
                <a:sym typeface="Wingdings" panose="05000000000000000000" pitchFamily="2" charset="2"/>
              </a:rPr>
              <a:t> probable  OUI</a:t>
            </a:r>
            <a:endParaRPr lang="fr-CH" sz="1800" dirty="0" smtClean="0"/>
          </a:p>
          <a:p>
            <a:r>
              <a:rPr lang="fr-CH" sz="1800" b="1" dirty="0" smtClean="0"/>
              <a:t>Simplification</a:t>
            </a:r>
          </a:p>
          <a:p>
            <a:r>
              <a:rPr lang="fr-CH" sz="1800" dirty="0" smtClean="0"/>
              <a:t>Fixe ses horaires </a:t>
            </a:r>
            <a:r>
              <a:rPr lang="fr-CH" sz="1800" dirty="0" smtClean="0">
                <a:sym typeface="Wingdings" panose="05000000000000000000" pitchFamily="2" charset="2"/>
              </a:rPr>
              <a:t> OUI</a:t>
            </a:r>
          </a:p>
          <a:p>
            <a:r>
              <a:rPr lang="fr-CH" sz="1800" dirty="0" smtClean="0">
                <a:sym typeface="Wingdings" panose="05000000000000000000" pitchFamily="2" charset="2"/>
              </a:rPr>
              <a:t>Accord probable  OUI</a:t>
            </a:r>
            <a:endParaRPr lang="fr-CH" sz="1800" dirty="0" smtClean="0"/>
          </a:p>
          <a:p>
            <a:r>
              <a:rPr lang="fr-CH" sz="1800" b="1" dirty="0" smtClean="0"/>
              <a:t>Systématique</a:t>
            </a:r>
          </a:p>
          <a:p>
            <a:endParaRPr lang="fr-CH" sz="1800" dirty="0" smtClean="0"/>
          </a:p>
          <a:p>
            <a:r>
              <a:rPr lang="fr-CH" sz="1800" b="1" dirty="0" smtClean="0"/>
              <a:t>Fonction dirigeante élevée</a:t>
            </a:r>
          </a:p>
          <a:p>
            <a:r>
              <a:rPr lang="fr-CH" sz="1800" dirty="0" smtClean="0"/>
              <a:t>Non soumis aux dispositions sur le temps de travail et de repos </a:t>
            </a:r>
            <a:r>
              <a:rPr lang="fr-CH" sz="1800" dirty="0" smtClean="0">
                <a:sym typeface="Wingdings" panose="05000000000000000000" pitchFamily="2" charset="2"/>
              </a:rPr>
              <a:t> </a:t>
            </a:r>
            <a:r>
              <a:rPr lang="fr-CH" sz="1800" dirty="0" smtClean="0"/>
              <a:t>OUI</a:t>
            </a:r>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21</a:t>
            </a:fld>
            <a:endParaRPr lang="fr-CH"/>
          </a:p>
        </p:txBody>
      </p:sp>
    </p:spTree>
    <p:extLst>
      <p:ext uri="{BB962C8B-B14F-4D97-AF65-F5344CB8AC3E}">
        <p14:creationId xmlns:p14="http://schemas.microsoft.com/office/powerpoint/2010/main" val="408398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a:ln/>
        </p:spPr>
      </p:sp>
      <p:sp>
        <p:nvSpPr>
          <p:cNvPr id="35843" name="Espace réservé des commentaires 2"/>
          <p:cNvSpPr>
            <a:spLocks noGrp="1"/>
          </p:cNvSpPr>
          <p:nvPr>
            <p:ph type="body" idx="1"/>
          </p:nvPr>
        </p:nvSpPr>
        <p:spPr>
          <a:noFill/>
        </p:spPr>
        <p:txBody>
          <a:bodyPr/>
          <a:lstStyle/>
          <a:p>
            <a:r>
              <a:rPr lang="fr-CH" altLang="fr-FR" smtClean="0"/>
              <a:t>Devoir d'assistance voir article 328 CO</a:t>
            </a:r>
          </a:p>
        </p:txBody>
      </p:sp>
      <p:sp>
        <p:nvSpPr>
          <p:cNvPr id="35844" name="Espace réservé du numéro de diapositive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012B54-33F7-4D0D-9DA3-E37846F975D7}" type="slidenum">
              <a:rPr lang="fr-FR" altLang="fr-FR" smtClean="0"/>
              <a:pPr eaLnBrk="1" hangingPunct="1">
                <a:spcBef>
                  <a:spcPct val="0"/>
                </a:spcBef>
              </a:pPr>
              <a:t>2</a:t>
            </a:fld>
            <a:endParaRPr lang="fr-FR" altLang="fr-FR" smtClean="0"/>
          </a:p>
        </p:txBody>
      </p:sp>
    </p:spTree>
    <p:extLst>
      <p:ext uri="{BB962C8B-B14F-4D97-AF65-F5344CB8AC3E}">
        <p14:creationId xmlns:p14="http://schemas.microsoft.com/office/powerpoint/2010/main" val="1308922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800" b="1" dirty="0" smtClean="0"/>
              <a:t>Renonciation</a:t>
            </a:r>
          </a:p>
          <a:p>
            <a:r>
              <a:rPr lang="fr-CH" sz="1800" dirty="0" smtClean="0"/>
              <a:t>Fixe ses horaires </a:t>
            </a:r>
            <a:r>
              <a:rPr lang="fr-CH" sz="1800" dirty="0" smtClean="0">
                <a:sym typeface="Wingdings" panose="05000000000000000000" pitchFamily="2" charset="2"/>
              </a:rPr>
              <a:t> OUI</a:t>
            </a:r>
          </a:p>
          <a:p>
            <a:r>
              <a:rPr lang="fr-CH" sz="1800" dirty="0" smtClean="0">
                <a:sym typeface="Wingdings" panose="05000000000000000000" pitchFamily="2" charset="2"/>
              </a:rPr>
              <a:t>Salaire &gt; 120'000.-  OUI</a:t>
            </a:r>
          </a:p>
          <a:p>
            <a:r>
              <a:rPr lang="fr-CH" sz="1800" dirty="0" smtClean="0">
                <a:sym typeface="Wingdings" panose="05000000000000000000" pitchFamily="2" charset="2"/>
              </a:rPr>
              <a:t>Pas de CCT  NON</a:t>
            </a:r>
          </a:p>
          <a:p>
            <a:r>
              <a:rPr lang="fr-CH" sz="1800" dirty="0" smtClean="0">
                <a:sym typeface="Wingdings" panose="05000000000000000000" pitchFamily="2" charset="2"/>
              </a:rPr>
              <a:t>Accord</a:t>
            </a:r>
            <a:r>
              <a:rPr lang="fr-CH" sz="1800" baseline="0" dirty="0" smtClean="0">
                <a:sym typeface="Wingdings" panose="05000000000000000000" pitchFamily="2" charset="2"/>
              </a:rPr>
              <a:t> probable  OUI</a:t>
            </a:r>
            <a:endParaRPr lang="fr-CH" sz="1800" dirty="0" smtClean="0"/>
          </a:p>
          <a:p>
            <a:r>
              <a:rPr lang="fr-CH" sz="1800" b="1" dirty="0" smtClean="0"/>
              <a:t>Simplification</a:t>
            </a:r>
          </a:p>
          <a:p>
            <a:r>
              <a:rPr lang="fr-CH" sz="1800" dirty="0" smtClean="0"/>
              <a:t>Fixe ses horaires </a:t>
            </a:r>
            <a:r>
              <a:rPr lang="fr-CH" sz="1800" dirty="0" smtClean="0">
                <a:sym typeface="Wingdings" panose="05000000000000000000" pitchFamily="2" charset="2"/>
              </a:rPr>
              <a:t> OUI</a:t>
            </a:r>
          </a:p>
          <a:p>
            <a:r>
              <a:rPr lang="fr-CH" sz="1800" dirty="0" smtClean="0">
                <a:sym typeface="Wingdings" panose="05000000000000000000" pitchFamily="2" charset="2"/>
              </a:rPr>
              <a:t>Accord probable  OUI</a:t>
            </a:r>
            <a:endParaRPr lang="fr-CH" sz="1800" dirty="0" smtClean="0"/>
          </a:p>
          <a:p>
            <a:r>
              <a:rPr lang="fr-CH" sz="1800" b="1" dirty="0" smtClean="0"/>
              <a:t>Systématique</a:t>
            </a:r>
          </a:p>
          <a:p>
            <a:endParaRPr lang="fr-CH" sz="1800" dirty="0" smtClean="0"/>
          </a:p>
          <a:p>
            <a:r>
              <a:rPr lang="fr-CH" sz="1800" b="1" dirty="0" smtClean="0"/>
              <a:t>Fonction dirigeante élevée</a:t>
            </a:r>
          </a:p>
          <a:p>
            <a:r>
              <a:rPr lang="fr-CH" sz="1800" dirty="0" smtClean="0"/>
              <a:t>Non soumis aux dispositions sur le temps de travail et de repos </a:t>
            </a:r>
            <a:r>
              <a:rPr lang="fr-CH" sz="1800" dirty="0" smtClean="0">
                <a:sym typeface="Wingdings" panose="05000000000000000000" pitchFamily="2" charset="2"/>
              </a:rPr>
              <a:t> </a:t>
            </a:r>
            <a:r>
              <a:rPr lang="fr-CH" sz="1800" dirty="0" smtClean="0"/>
              <a:t>OUI</a:t>
            </a:r>
          </a:p>
          <a:p>
            <a:endParaRPr lang="fr-CH" sz="1800" b="1" dirty="0" smtClean="0"/>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22</a:t>
            </a:fld>
            <a:endParaRPr lang="fr-CH"/>
          </a:p>
        </p:txBody>
      </p:sp>
    </p:spTree>
    <p:extLst>
      <p:ext uri="{BB962C8B-B14F-4D97-AF65-F5344CB8AC3E}">
        <p14:creationId xmlns:p14="http://schemas.microsoft.com/office/powerpoint/2010/main" val="281180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800" b="1" baseline="0" dirty="0" smtClean="0">
                <a:sym typeface="Wingdings" panose="05000000000000000000" pitchFamily="2" charset="2"/>
              </a:rPr>
              <a:t>Renonciation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baseline="0" dirty="0" smtClean="0">
                <a:sym typeface="Wingdings" panose="05000000000000000000" pitchFamily="2" charset="2"/>
              </a:rPr>
              <a:t>Horaires totalement planifiés  NON</a:t>
            </a:r>
          </a:p>
          <a:p>
            <a:r>
              <a:rPr lang="fr-CH" sz="1800" dirty="0" smtClean="0"/>
              <a:t>CCT </a:t>
            </a:r>
            <a:r>
              <a:rPr lang="fr-CH" sz="1800" dirty="0" smtClean="0">
                <a:sym typeface="Wingdings" panose="05000000000000000000" pitchFamily="2" charset="2"/>
              </a:rPr>
              <a:t>Ne mentionne pas </a:t>
            </a:r>
            <a:r>
              <a:rPr lang="fr-CH" sz="1800" baseline="0" dirty="0" smtClean="0">
                <a:sym typeface="Wingdings" panose="05000000000000000000" pitchFamily="2" charset="2"/>
              </a:rPr>
              <a:t>l'enregistrement du temps de travail </a:t>
            </a:r>
            <a:r>
              <a:rPr lang="fr-CH" sz="1800" dirty="0" smtClean="0">
                <a:sym typeface="Wingdings" panose="05000000000000000000" pitchFamily="2" charset="2"/>
              </a:rPr>
              <a:t> NON</a:t>
            </a:r>
            <a:endParaRPr lang="fr-CH" sz="1800" baseline="0" dirty="0" smtClean="0">
              <a:sym typeface="Wingdings" panose="05000000000000000000" pitchFamily="2" charset="2"/>
            </a:endParaRPr>
          </a:p>
          <a:p>
            <a:r>
              <a:rPr lang="fr-CH" sz="1800" baseline="0" dirty="0" smtClean="0">
                <a:sym typeface="Wingdings" panose="05000000000000000000" pitchFamily="2" charset="2"/>
              </a:rPr>
              <a:t>Salaire supérieur à 120'000.- CHF  OUI</a:t>
            </a:r>
          </a:p>
          <a:p>
            <a:r>
              <a:rPr lang="fr-CH" sz="1800" b="1" baseline="0" dirty="0" smtClean="0">
                <a:sym typeface="Wingdings" panose="05000000000000000000" pitchFamily="2" charset="2"/>
              </a:rPr>
              <a:t>Simplification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baseline="0" dirty="0" smtClean="0">
                <a:sym typeface="Wingdings" panose="05000000000000000000" pitchFamily="2" charset="2"/>
              </a:rPr>
              <a:t>Horaires totalement planifiés  NON</a:t>
            </a:r>
          </a:p>
          <a:p>
            <a:r>
              <a:rPr lang="fr-CH" sz="1800" baseline="0" dirty="0" smtClean="0">
                <a:sym typeface="Wingdings" panose="05000000000000000000" pitchFamily="2" charset="2"/>
              </a:rPr>
              <a:t>Accord individuel probable  OUI</a:t>
            </a:r>
          </a:p>
          <a:p>
            <a:r>
              <a:rPr lang="fr-CH" sz="1800" b="1" baseline="0" dirty="0" smtClean="0">
                <a:sym typeface="Wingdings" panose="05000000000000000000" pitchFamily="2" charset="2"/>
              </a:rPr>
              <a:t>Systématique</a:t>
            </a:r>
          </a:p>
          <a:p>
            <a:r>
              <a:rPr lang="fr-CH" sz="1800" baseline="0" dirty="0" smtClean="0">
                <a:sym typeface="Wingdings" panose="05000000000000000000" pitchFamily="2" charset="2"/>
              </a:rPr>
              <a:t>OUI</a:t>
            </a:r>
          </a:p>
          <a:p>
            <a:r>
              <a:rPr lang="fr-CH" sz="1800" b="1" baseline="0" dirty="0" smtClean="0">
                <a:sym typeface="Wingdings" panose="05000000000000000000" pitchFamily="2" charset="2"/>
              </a:rPr>
              <a:t>Fonction dirigeante élevée</a:t>
            </a:r>
          </a:p>
          <a:p>
            <a:r>
              <a:rPr lang="fr-CH" sz="1800" baseline="0" dirty="0" smtClean="0">
                <a:sym typeface="Wingdings" panose="05000000000000000000" pitchFamily="2" charset="2"/>
              </a:rPr>
              <a:t>NON</a:t>
            </a:r>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23</a:t>
            </a:fld>
            <a:endParaRPr lang="fr-CH"/>
          </a:p>
        </p:txBody>
      </p:sp>
    </p:spTree>
    <p:extLst>
      <p:ext uri="{BB962C8B-B14F-4D97-AF65-F5344CB8AC3E}">
        <p14:creationId xmlns:p14="http://schemas.microsoft.com/office/powerpoint/2010/main" val="4083986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800" b="1" baseline="0" dirty="0" smtClean="0">
                <a:sym typeface="Wingdings" panose="05000000000000000000" pitchFamily="2" charset="2"/>
              </a:rPr>
              <a:t>Renonciation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baseline="0" dirty="0" smtClean="0">
                <a:sym typeface="Wingdings" panose="05000000000000000000" pitchFamily="2" charset="2"/>
              </a:rPr>
              <a:t>Horaires totalement planifiés  NON</a:t>
            </a:r>
          </a:p>
          <a:p>
            <a:r>
              <a:rPr lang="fr-CH" sz="1800" dirty="0" smtClean="0"/>
              <a:t>CCT </a:t>
            </a:r>
            <a:r>
              <a:rPr lang="fr-CH" sz="1800" dirty="0" smtClean="0">
                <a:sym typeface="Wingdings" panose="05000000000000000000" pitchFamily="2" charset="2"/>
              </a:rPr>
              <a:t>Ne mentionne pas </a:t>
            </a:r>
            <a:r>
              <a:rPr lang="fr-CH" sz="1800" baseline="0" dirty="0" smtClean="0">
                <a:sym typeface="Wingdings" panose="05000000000000000000" pitchFamily="2" charset="2"/>
              </a:rPr>
              <a:t>l'enregistrement du temps de travail </a:t>
            </a:r>
            <a:r>
              <a:rPr lang="fr-CH" sz="1800" dirty="0" smtClean="0">
                <a:sym typeface="Wingdings" panose="05000000000000000000" pitchFamily="2" charset="2"/>
              </a:rPr>
              <a:t> NON</a:t>
            </a:r>
            <a:endParaRPr lang="fr-CH" sz="1800" baseline="0" dirty="0" smtClean="0">
              <a:sym typeface="Wingdings" panose="05000000000000000000" pitchFamily="2" charset="2"/>
            </a:endParaRPr>
          </a:p>
          <a:p>
            <a:r>
              <a:rPr lang="fr-CH" sz="1800" baseline="0" dirty="0" smtClean="0">
                <a:sym typeface="Wingdings" panose="05000000000000000000" pitchFamily="2" charset="2"/>
              </a:rPr>
              <a:t>Salaire supérieur à 120'000.- CHF  OUI</a:t>
            </a:r>
          </a:p>
          <a:p>
            <a:r>
              <a:rPr lang="fr-CH" sz="1800" b="1" baseline="0" dirty="0" smtClean="0">
                <a:sym typeface="Wingdings" panose="05000000000000000000" pitchFamily="2" charset="2"/>
              </a:rPr>
              <a:t>Simplification</a:t>
            </a:r>
          </a:p>
          <a:p>
            <a:pPr marL="0" marR="0" indent="0" algn="l" defTabSz="914400" rtl="0" eaLnBrk="1" fontAlgn="auto" latinLnBrk="0" hangingPunct="1">
              <a:lnSpc>
                <a:spcPct val="100000"/>
              </a:lnSpc>
              <a:spcBef>
                <a:spcPts val="0"/>
              </a:spcBef>
              <a:spcAft>
                <a:spcPts val="0"/>
              </a:spcAft>
              <a:buClrTx/>
              <a:buSzTx/>
              <a:buFontTx/>
              <a:buNone/>
              <a:tabLst/>
              <a:defRPr/>
            </a:pPr>
            <a:r>
              <a:rPr lang="fr-CH" sz="1800" baseline="0" dirty="0" smtClean="0">
                <a:sym typeface="Wingdings" panose="05000000000000000000" pitchFamily="2" charset="2"/>
              </a:rPr>
              <a:t>Horaires totalement planifiés  NON</a:t>
            </a:r>
          </a:p>
          <a:p>
            <a:r>
              <a:rPr lang="fr-CH" sz="1800" baseline="0" dirty="0" smtClean="0">
                <a:sym typeface="Wingdings" panose="05000000000000000000" pitchFamily="2" charset="2"/>
              </a:rPr>
              <a:t>Accord individuel probable  OUI</a:t>
            </a:r>
          </a:p>
          <a:p>
            <a:r>
              <a:rPr lang="fr-CH" sz="1800" b="1" baseline="0" dirty="0" smtClean="0">
                <a:sym typeface="Wingdings" panose="05000000000000000000" pitchFamily="2" charset="2"/>
              </a:rPr>
              <a:t>Systématique</a:t>
            </a:r>
          </a:p>
          <a:p>
            <a:r>
              <a:rPr lang="fr-CH" sz="1800" baseline="0" dirty="0" smtClean="0">
                <a:sym typeface="Wingdings" panose="05000000000000000000" pitchFamily="2" charset="2"/>
              </a:rPr>
              <a:t>OUI</a:t>
            </a:r>
          </a:p>
          <a:p>
            <a:r>
              <a:rPr lang="fr-CH" sz="1800" b="1" baseline="0" dirty="0" smtClean="0">
                <a:sym typeface="Wingdings" panose="05000000000000000000" pitchFamily="2" charset="2"/>
              </a:rPr>
              <a:t>Fonction dirigeante élevée</a:t>
            </a:r>
          </a:p>
          <a:p>
            <a:r>
              <a:rPr lang="fr-CH" sz="1800" baseline="0" dirty="0" smtClean="0">
                <a:sym typeface="Wingdings" panose="05000000000000000000" pitchFamily="2" charset="2"/>
              </a:rPr>
              <a:t>NON</a:t>
            </a:r>
          </a:p>
        </p:txBody>
      </p:sp>
      <p:sp>
        <p:nvSpPr>
          <p:cNvPr id="4" name="Espace réservé du numéro de diapositive 3"/>
          <p:cNvSpPr>
            <a:spLocks noGrp="1"/>
          </p:cNvSpPr>
          <p:nvPr>
            <p:ph type="sldNum" sz="quarter" idx="10"/>
          </p:nvPr>
        </p:nvSpPr>
        <p:spPr/>
        <p:txBody>
          <a:bodyPr/>
          <a:lstStyle/>
          <a:p>
            <a:fld id="{18993488-3D80-4203-B05A-AE490CA9A134}" type="slidenum">
              <a:rPr lang="fr-CH" smtClean="0"/>
              <a:t>24</a:t>
            </a:fld>
            <a:endParaRPr lang="fr-CH"/>
          </a:p>
        </p:txBody>
      </p:sp>
    </p:spTree>
    <p:extLst>
      <p:ext uri="{BB962C8B-B14F-4D97-AF65-F5344CB8AC3E}">
        <p14:creationId xmlns:p14="http://schemas.microsoft.com/office/powerpoint/2010/main" val="2644885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a:xfrm>
            <a:off x="917575" y="744538"/>
            <a:ext cx="4967288" cy="3725862"/>
          </a:xfrm>
          <a:ln/>
        </p:spPr>
      </p:sp>
      <p:sp>
        <p:nvSpPr>
          <p:cNvPr id="47107" name="Espace réservé des commentaires 2"/>
          <p:cNvSpPr>
            <a:spLocks noGrp="1"/>
          </p:cNvSpPr>
          <p:nvPr>
            <p:ph type="body" idx="1"/>
          </p:nvPr>
        </p:nvSpPr>
        <p:spPr>
          <a:noFill/>
        </p:spPr>
        <p:txBody>
          <a:bodyPr/>
          <a:lstStyle/>
          <a:p>
            <a:endParaRPr lang="fr-CH" altLang="fr-FR" smtClean="0"/>
          </a:p>
        </p:txBody>
      </p:sp>
      <p:sp>
        <p:nvSpPr>
          <p:cNvPr id="47108" name="Espace réservé du numéro de diapositive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0599707-637F-4FDC-B8F3-E82F9195DF34}" type="slidenum">
              <a:rPr lang="fr-FR" altLang="fr-FR" smtClean="0"/>
              <a:pPr eaLnBrk="1" hangingPunct="1">
                <a:spcBef>
                  <a:spcPct val="0"/>
                </a:spcBef>
              </a:pPr>
              <a:t>25</a:t>
            </a:fld>
            <a:endParaRPr lang="fr-FR" altLang="fr-FR" smtClean="0"/>
          </a:p>
        </p:txBody>
      </p:sp>
    </p:spTree>
    <p:extLst>
      <p:ext uri="{BB962C8B-B14F-4D97-AF65-F5344CB8AC3E}">
        <p14:creationId xmlns:p14="http://schemas.microsoft.com/office/powerpoint/2010/main" val="59478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A61954E-7E6B-4C9D-BDB2-3449089F095F}" type="slidenum">
              <a:rPr lang="de-CH" altLang="fr-FR" smtClean="0"/>
              <a:pPr eaLnBrk="1" hangingPunct="1">
                <a:spcBef>
                  <a:spcPct val="0"/>
                </a:spcBef>
              </a:pPr>
              <a:t>3</a:t>
            </a:fld>
            <a:endParaRPr lang="fr-CH" altLang="fr-FR" smtClean="0"/>
          </a:p>
        </p:txBody>
      </p:sp>
      <p:sp>
        <p:nvSpPr>
          <p:cNvPr id="36867" name="Rectangle 2"/>
          <p:cNvSpPr>
            <a:spLocks noGrp="1" noRot="1" noChangeAspect="1" noChangeArrowheads="1" noTextEdit="1"/>
          </p:cNvSpPr>
          <p:nvPr>
            <p:ph type="sldImg"/>
          </p:nvPr>
        </p:nvSpPr>
        <p:spPr>
          <a:xfrm>
            <a:off x="917575" y="744538"/>
            <a:ext cx="4968875" cy="3725862"/>
          </a:xfrm>
          <a:ln/>
        </p:spPr>
      </p:sp>
      <p:sp>
        <p:nvSpPr>
          <p:cNvPr id="36868" name="Rectangle 3"/>
          <p:cNvSpPr>
            <a:spLocks noGrp="1" noChangeArrowheads="1"/>
          </p:cNvSpPr>
          <p:nvPr>
            <p:ph type="body" idx="1"/>
          </p:nvPr>
        </p:nvSpPr>
        <p:spPr>
          <a:noFill/>
        </p:spPr>
        <p:txBody>
          <a:bodyPr/>
          <a:lstStyle/>
          <a:p>
            <a:r>
              <a:rPr lang="fr-CH" altLang="fr-FR" b="1" smtClean="0"/>
              <a:t>Préoccupation principale du législateur</a:t>
            </a:r>
          </a:p>
          <a:p>
            <a:endParaRPr lang="fr-CH" altLang="fr-FR" smtClean="0"/>
          </a:p>
          <a:p>
            <a:r>
              <a:rPr lang="fr-CH" altLang="fr-FR" smtClean="0"/>
              <a:t>La loi sur le travail vise en premier lieu la protection de la santé. A cet égard, les durées du travail et du repos sont des facteurs centraux.</a:t>
            </a:r>
          </a:p>
          <a:p>
            <a:r>
              <a:rPr lang="fr-CH" altLang="fr-FR" smtClean="0"/>
              <a:t>La garantie de cette protection de la santé constitue donc une exigence légale. Cette prescription du législateur doit bien entendu être prise en compte également dans le cadre de la révision concernant l’enregistrement de la durée du travail.</a:t>
            </a:r>
          </a:p>
          <a:p>
            <a:endParaRPr lang="fr-CH" altLang="fr-FR" smtClean="0"/>
          </a:p>
          <a:p>
            <a:r>
              <a:rPr lang="fr-CH" altLang="fr-FR" smtClean="0"/>
              <a:t>Il convient de souligner que l’objet de la révision concerne l’introduction d’un allègement au niveau de la documentation des durées du travail et du repos. L’introduction des articles 73a et 73b OLT 1 n’entraîne par contre aucun changement en ce qui concerne la réglementation des durées du travail et du repos dans la loi sur le travail, ni aucun réajustement quant au champ d’application de la loi sur le travail. En d’autres termes, les travailleurs et les entreprises qui ont recours aux nouvelles possibilités restent soumis aux dispositions légales de la loi sur le travail : les prescriptions relatives aux durées du travail et du repos devront toujours être respectées à l’avenir.</a:t>
            </a:r>
          </a:p>
          <a:p>
            <a:endParaRPr lang="de-DE" altLang="fr-FR" smtClean="0"/>
          </a:p>
        </p:txBody>
      </p:sp>
    </p:spTree>
    <p:extLst>
      <p:ext uri="{BB962C8B-B14F-4D97-AF65-F5344CB8AC3E}">
        <p14:creationId xmlns:p14="http://schemas.microsoft.com/office/powerpoint/2010/main" val="231008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268440E-7244-44BD-895D-E2A3E05A514C}" type="slidenum">
              <a:rPr lang="de-CH" altLang="fr-FR" smtClean="0"/>
              <a:pPr eaLnBrk="1" hangingPunct="1">
                <a:spcBef>
                  <a:spcPct val="0"/>
                </a:spcBef>
              </a:pPr>
              <a:t>4</a:t>
            </a:fld>
            <a:endParaRPr lang="fr-CH" altLang="fr-FR" smtClean="0"/>
          </a:p>
        </p:txBody>
      </p:sp>
      <p:sp>
        <p:nvSpPr>
          <p:cNvPr id="37891" name="Rectangle 2"/>
          <p:cNvSpPr>
            <a:spLocks noGrp="1" noRot="1" noChangeAspect="1" noChangeArrowheads="1" noTextEdit="1"/>
          </p:cNvSpPr>
          <p:nvPr>
            <p:ph type="sldImg"/>
          </p:nvPr>
        </p:nvSpPr>
        <p:spPr>
          <a:xfrm>
            <a:off x="917575" y="744538"/>
            <a:ext cx="4968875" cy="3725862"/>
          </a:xfrm>
          <a:ln/>
        </p:spPr>
      </p:sp>
      <p:sp>
        <p:nvSpPr>
          <p:cNvPr id="37892" name="Rectangle 3"/>
          <p:cNvSpPr>
            <a:spLocks noGrp="1" noChangeArrowheads="1"/>
          </p:cNvSpPr>
          <p:nvPr>
            <p:ph type="body" idx="1"/>
          </p:nvPr>
        </p:nvSpPr>
        <p:spPr>
          <a:noFill/>
        </p:spPr>
        <p:txBody>
          <a:bodyPr/>
          <a:lstStyle/>
          <a:p>
            <a:r>
              <a:rPr lang="fr-CH" altLang="fr-FR" b="1" dirty="0" smtClean="0"/>
              <a:t>Raisons de la révision et défis correspondants</a:t>
            </a:r>
          </a:p>
          <a:p>
            <a:endParaRPr lang="fr-CH" altLang="fr-FR" dirty="0" smtClean="0"/>
          </a:p>
          <a:p>
            <a:r>
              <a:rPr lang="fr-CH" altLang="fr-FR" dirty="0" smtClean="0"/>
              <a:t>La principale raison de la révision reposait sur le fait que le monde du travail a considérablement évolué ces dernières années. Cette évolution est principalement due aux changements liés à la nature du travail</a:t>
            </a:r>
            <a:r>
              <a:rPr lang="fr-CH" altLang="fr-FR" dirty="0" smtClean="0">
                <a:solidFill>
                  <a:srgbClr val="FF0000"/>
                </a:solidFill>
              </a:rPr>
              <a:t>. </a:t>
            </a:r>
            <a:r>
              <a:rPr lang="fr-CH" altLang="fr-FR" dirty="0" smtClean="0"/>
              <a:t>Un des objectifs des organisations d’employeurs était également de permettre un allègement administratif pour les entreprises.</a:t>
            </a:r>
          </a:p>
          <a:p>
            <a:endParaRPr lang="fr-CH" altLang="fr-FR" dirty="0" smtClean="0"/>
          </a:p>
          <a:p>
            <a:r>
              <a:rPr lang="fr-CH" altLang="fr-FR" dirty="0" smtClean="0"/>
              <a:t>Au cours des dernières années, un écart a été constaté entre l’obligation d’enregistrement systématique de la durée du travail, conformément aux dispositions légales de l’art. 73 OLT 1, et la réalité quotidienne de certaines catégories de personnel. Selon une étude réalisée sur mandat du SECO par la Haute Ecole Spécialisée de la Suisse du Nord-Ouest, près de 17 % des travailleurs ne saisissent aujourd’hui pas leur temps de travail. Cet écart représente près de 25 % chez les cadres. Dans de nombreuses entreprises, l’introduction de « l’horaire de travail basé sur la confiance », non admissible au regard de la loi sur le travail, a finalement engendré, en de nombreux endroits, une insécurité juridique.</a:t>
            </a:r>
          </a:p>
          <a:p>
            <a:endParaRPr lang="fr-CH" altLang="fr-FR" dirty="0" smtClean="0"/>
          </a:p>
          <a:p>
            <a:r>
              <a:rPr lang="fr-CH" altLang="fr-FR" dirty="0" smtClean="0"/>
              <a:t>La révision devait en conséquence être compatible avec l’exigence d’une plus grande flexibilité au travail. Le défi pour la révision consistait à répondre à cette préoccupation de l’économie, tout en tenant compte de l’objectif principal de la loi sur le travail, à savoir la protection de la santé des travailleurs. La documentation de la durée du travail devait ainsi être remplacée par des mesures alternatives en matière de protection de la santé, faute de quoi la renonciation totale à l’enregistrement de la durée du travail ne serait aujourd’hui pas compatible avec l’objectif de la loi sur le travail.</a:t>
            </a:r>
          </a:p>
          <a:p>
            <a:endParaRPr lang="de-DE" altLang="fr-FR" dirty="0" smtClean="0"/>
          </a:p>
        </p:txBody>
      </p:sp>
    </p:spTree>
    <p:extLst>
      <p:ext uri="{BB962C8B-B14F-4D97-AF65-F5344CB8AC3E}">
        <p14:creationId xmlns:p14="http://schemas.microsoft.com/office/powerpoint/2010/main" val="199561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a:xfrm>
            <a:off x="917575" y="744538"/>
            <a:ext cx="4968875" cy="3725862"/>
          </a:xfrm>
          <a:ln/>
        </p:spPr>
      </p:sp>
      <p:sp>
        <p:nvSpPr>
          <p:cNvPr id="38915" name="Notizenplatzhalter 2"/>
          <p:cNvSpPr>
            <a:spLocks noGrp="1"/>
          </p:cNvSpPr>
          <p:nvPr>
            <p:ph type="body" idx="1"/>
          </p:nvPr>
        </p:nvSpPr>
        <p:spPr>
          <a:noFill/>
        </p:spPr>
        <p:txBody>
          <a:bodyPr/>
          <a:lstStyle/>
          <a:p>
            <a:r>
              <a:rPr lang="fr-CH" altLang="fr-FR" b="1" smtClean="0"/>
              <a:t>Quelles modalités sont disponibles ?</a:t>
            </a:r>
          </a:p>
          <a:p>
            <a:endParaRPr lang="fr-CH" altLang="fr-FR" smtClean="0"/>
          </a:p>
          <a:p>
            <a:r>
              <a:rPr lang="fr-CH" altLang="fr-FR" smtClean="0"/>
              <a:t>Avant d’aborder les différentes modalités, il convient de clarifier l’objet de la révision.</a:t>
            </a:r>
          </a:p>
          <a:p>
            <a:endParaRPr lang="fr-CH" altLang="fr-FR" smtClean="0"/>
          </a:p>
          <a:p>
            <a:r>
              <a:rPr lang="fr-CH" altLang="fr-FR" smtClean="0"/>
              <a:t>L’objet de la révision ne concerne pas – comme on le croit souvent – l’introduction d’une obligation d’enregistrement de la durée du travail. Cette obligation de documentation existe depuis toujours. La révision prévoit au contraire deux exceptions à cette obligation d’enregistrement de la durée du travail.</a:t>
            </a:r>
          </a:p>
          <a:p>
            <a:endParaRPr lang="fr-CH" altLang="fr-FR" smtClean="0"/>
          </a:p>
          <a:p>
            <a:pPr>
              <a:buFont typeface="Calibri" pitchFamily="34" charset="0"/>
              <a:buAutoNum type="arabicPeriod"/>
            </a:pPr>
            <a:r>
              <a:rPr lang="fr-CH" altLang="fr-FR" smtClean="0"/>
              <a:t>La première exception est la </a:t>
            </a:r>
            <a:r>
              <a:rPr lang="fr-CH" altLang="fr-FR" b="1" smtClean="0"/>
              <a:t>renonciation à l’enregistrement de la durée du travail</a:t>
            </a:r>
            <a:r>
              <a:rPr lang="fr-CH" altLang="fr-FR" smtClean="0"/>
              <a:t>, prévue à l’art. 73a OLT 1. Il s’agit en réalité d’une exonération de l’obligation de documentation de l’employeur.</a:t>
            </a:r>
          </a:p>
          <a:p>
            <a:pPr>
              <a:buFont typeface="Calibri" pitchFamily="34" charset="0"/>
              <a:buAutoNum type="arabicPeriod"/>
            </a:pPr>
            <a:endParaRPr lang="fr-CH" altLang="fr-FR" smtClean="0"/>
          </a:p>
          <a:p>
            <a:pPr>
              <a:buFont typeface="Calibri" pitchFamily="34" charset="0"/>
              <a:buAutoNum type="arabicPeriod"/>
            </a:pPr>
            <a:r>
              <a:rPr lang="fr-CH" altLang="fr-FR" smtClean="0"/>
              <a:t>L’</a:t>
            </a:r>
            <a:r>
              <a:rPr lang="fr-CH" altLang="fr-FR" b="1" smtClean="0"/>
              <a:t>enregistrement simplifié de la durée du travail, </a:t>
            </a:r>
            <a:r>
              <a:rPr lang="fr-CH" altLang="fr-FR" smtClean="0"/>
              <a:t>selon l’art. 73b OLT 1, constitue une deuxième exception par rapport à l’enregistrement systématique de la durée du travail. Si les conditions sont remplies, l’enregistrement de la durée du travail peut en principe être allégé de manière à ce que seule subsiste l’obligation de documentation de la durée quotidienne du travail.</a:t>
            </a:r>
          </a:p>
          <a:p>
            <a:pPr>
              <a:buFont typeface="Calibri" pitchFamily="34" charset="0"/>
              <a:buAutoNum type="arabicPeriod"/>
            </a:pPr>
            <a:endParaRPr lang="fr-CH" altLang="fr-FR" smtClean="0"/>
          </a:p>
          <a:p>
            <a:pPr>
              <a:buFont typeface="Calibri" pitchFamily="34" charset="0"/>
              <a:buAutoNum type="arabicPeriod"/>
            </a:pPr>
            <a:r>
              <a:rPr lang="fr-CH" altLang="fr-FR" smtClean="0"/>
              <a:t>Tous les travailleurs auxquels les dispositions de l’art. 73a ou 73b OLT 1 ne s’appliquent pas restent soumis à l’</a:t>
            </a:r>
            <a:r>
              <a:rPr lang="fr-CH" altLang="fr-FR" b="1" smtClean="0"/>
              <a:t>enregistrement systématique de la durée du travail</a:t>
            </a:r>
            <a:r>
              <a:rPr lang="fr-CH" altLang="fr-FR" smtClean="0"/>
              <a:t> tel que nous le connaissons déjà.</a:t>
            </a:r>
          </a:p>
          <a:p>
            <a:endParaRPr lang="fr-CH" altLang="fr-FR" smtClean="0"/>
          </a:p>
          <a:p>
            <a:endParaRPr lang="fr-CH" altLang="fr-FR" smtClean="0"/>
          </a:p>
        </p:txBody>
      </p:sp>
      <p:sp>
        <p:nvSpPr>
          <p:cNvPr id="38916" name="Foliennummernplatzhalter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A828C34-E37E-4D27-A54C-421C18C397A8}" type="slidenum">
              <a:rPr lang="de-CH" altLang="fr-FR" smtClean="0"/>
              <a:pPr eaLnBrk="1" hangingPunct="1">
                <a:spcBef>
                  <a:spcPct val="0"/>
                </a:spcBef>
              </a:pPr>
              <a:t>5</a:t>
            </a:fld>
            <a:endParaRPr lang="fr-CH" altLang="fr-FR" smtClean="0"/>
          </a:p>
        </p:txBody>
      </p:sp>
    </p:spTree>
    <p:extLst>
      <p:ext uri="{BB962C8B-B14F-4D97-AF65-F5344CB8AC3E}">
        <p14:creationId xmlns:p14="http://schemas.microsoft.com/office/powerpoint/2010/main" val="109446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xfrm>
            <a:off x="917575" y="744538"/>
            <a:ext cx="4968875" cy="3725862"/>
          </a:xfrm>
          <a:ln/>
        </p:spPr>
      </p:sp>
      <p:sp>
        <p:nvSpPr>
          <p:cNvPr id="39939" name="Notizenplatzhalter 2"/>
          <p:cNvSpPr>
            <a:spLocks noGrp="1"/>
          </p:cNvSpPr>
          <p:nvPr>
            <p:ph type="body" idx="1"/>
          </p:nvPr>
        </p:nvSpPr>
        <p:spPr>
          <a:noFill/>
        </p:spPr>
        <p:txBody>
          <a:bodyPr/>
          <a:lstStyle/>
          <a:p>
            <a:r>
              <a:rPr lang="fr-CH" altLang="fr-FR" b="1" dirty="0" smtClean="0"/>
              <a:t>Renonciation à l’enregistrement de la durée du travail conformément à l’art. 73a OLT 1</a:t>
            </a:r>
          </a:p>
          <a:p>
            <a:endParaRPr lang="fr-CH" altLang="fr-FR" dirty="0" smtClean="0"/>
          </a:p>
          <a:p>
            <a:r>
              <a:rPr lang="fr-CH" altLang="fr-FR" dirty="0" smtClean="0"/>
              <a:t>Pour pouvoir renoncer à l’enregistrement de la durée du travail au sens de l’art. 73a OLT 1, </a:t>
            </a:r>
            <a:r>
              <a:rPr lang="fr-CH" altLang="fr-FR" b="1" dirty="0" smtClean="0"/>
              <a:t>cinq conditions cumulatives </a:t>
            </a:r>
            <a:r>
              <a:rPr lang="fr-CH" altLang="fr-FR" dirty="0" smtClean="0"/>
              <a:t>doivent être remplies. Les trois premières conditions concernent principalement la façon dont le rapport de travail est vécu. Les deux dernières conditions sont quant à elles beaucoup plus formelles.</a:t>
            </a:r>
          </a:p>
          <a:p>
            <a:endParaRPr lang="fr-CH" altLang="fr-FR" dirty="0" smtClean="0"/>
          </a:p>
          <a:p>
            <a:pPr>
              <a:buFont typeface="Calibri" pitchFamily="34" charset="0"/>
              <a:buAutoNum type="arabicPeriod"/>
            </a:pPr>
            <a:r>
              <a:rPr lang="fr-CH" altLang="fr-FR" b="1" dirty="0" smtClean="0"/>
              <a:t>Autonomie en matière de temps de travail : </a:t>
            </a:r>
            <a:r>
              <a:rPr lang="fr-CH" altLang="fr-FR" dirty="0" smtClean="0"/>
              <a:t>La réglementation dans l’art. 73a OLT 1 concerne en premier lieu les travailleurs qui peuvent dans la majorité des cas fixer eux-mêmes leur temps de travail. Cela concerne ainsi les travailleurs qui disposent dans leur travail quotidien d’une certaine autonomie en matière de temps de travail. Le SECO part du principe qu’au moins la moitié du temps de travail doit pouvoir être fixée librement. Il s’agit en l’occurrence d’une valeur indicative et non pas d’une valeur exactement mesurable. Cette autonomie concerne non seulement la durée du travail, mais aussi la libre détermination des temps de repos.</a:t>
            </a:r>
          </a:p>
          <a:p>
            <a:pPr>
              <a:buFont typeface="Calibri" pitchFamily="34" charset="0"/>
              <a:buAutoNum type="arabicPeriod"/>
            </a:pPr>
            <a:endParaRPr lang="fr-CH" altLang="fr-FR" dirty="0" smtClean="0"/>
          </a:p>
          <a:p>
            <a:pPr>
              <a:buFont typeface="Calibri" pitchFamily="34" charset="0"/>
              <a:buAutoNum type="arabicPeriod"/>
            </a:pPr>
            <a:r>
              <a:rPr lang="fr-CH" altLang="fr-FR" b="1" dirty="0" smtClean="0"/>
              <a:t>Autonomie d’organisation :</a:t>
            </a:r>
            <a:r>
              <a:rPr lang="fr-CH" altLang="fr-FR" dirty="0" smtClean="0"/>
              <a:t> Il est également exigé que les travailleurs qui ne sont pas soumis à l’enregistrement de la durée du travail doivent disposer d’une grande autonomie dans l’organisation de leur travail. Le SECO part du principe que cette grande autonomie s’adresse notamment aux cadres supérieurs ou aux travailleurs devant respecter un cahier des charges particulier, par exemple des chefs de projets.</a:t>
            </a:r>
          </a:p>
          <a:p>
            <a:pPr>
              <a:buFont typeface="Calibri" pitchFamily="34" charset="0"/>
              <a:buAutoNum type="arabicPeriod"/>
            </a:pPr>
            <a:endParaRPr lang="fr-CH" altLang="fr-FR" dirty="0" smtClean="0"/>
          </a:p>
          <a:p>
            <a:pPr>
              <a:buFont typeface="Calibri" pitchFamily="34" charset="0"/>
              <a:buAutoNum type="arabicPeriod"/>
            </a:pPr>
            <a:r>
              <a:rPr lang="fr-CH" altLang="fr-FR" b="1" dirty="0" smtClean="0"/>
              <a:t>Limite de salaire :</a:t>
            </a:r>
            <a:r>
              <a:rPr lang="fr-CH" altLang="fr-FR" dirty="0" smtClean="0"/>
              <a:t> Seuls les travailleurs qui touchent un salaire annuel brut dépassant 120 000 francs (bonus compris) peuvent renoncer à l’enregistrement de la durée du travail. Cette condition cumulative est sans aucun doute l’élément le plus objectif. La détermination du salaire annuel brut doit s’appuyer sur le salaire AVS déterminant de l’année précédente. Les prestations sociales telles que les allocations pour enfants, par exemple, ne sont pas prises en compte. A l’issue de la procédure de consultation, il a été précisé dans le texte de l’ordonnance que le montant évoqué est réduit proportionnellement en cas d’emploi à temps partiel.</a:t>
            </a:r>
          </a:p>
          <a:p>
            <a:pPr>
              <a:buFont typeface="Calibri" pitchFamily="34" charset="0"/>
              <a:buAutoNum type="arabicPeriod"/>
            </a:pPr>
            <a:endParaRPr lang="fr-CH" altLang="fr-FR" dirty="0" smtClean="0"/>
          </a:p>
          <a:p>
            <a:pPr>
              <a:buFont typeface="Calibri" pitchFamily="34" charset="0"/>
              <a:buAutoNum type="arabicPeriod"/>
            </a:pPr>
            <a:r>
              <a:rPr lang="fr-CH" altLang="fr-FR" b="1" dirty="0" smtClean="0"/>
              <a:t>Accord individuel :</a:t>
            </a:r>
            <a:r>
              <a:rPr lang="fr-CH" altLang="fr-FR" dirty="0" smtClean="0"/>
              <a:t> La quatrième condition cumulative mentionnée par l’Ordonnance concerne la manifestation de volonté de chaque travailleur. En d’autres termes, chaque employé doit renoncer individuellement à l’enregistrement de la durée du travail. Il convient de préciser que la forme écrite ne doit pas être comprise au sens de l’art. 13 CO. Le SECO estime au contraire que l’employé doit également pouvoir manifester son accord sous forme électronique, du moins lorsque l’entreprise gère les documents personnels uniquement sous forme électronique.</a:t>
            </a:r>
          </a:p>
          <a:p>
            <a:pPr>
              <a:buFont typeface="Calibri" pitchFamily="34" charset="0"/>
              <a:buAutoNum type="arabicPeriod"/>
            </a:pPr>
            <a:endParaRPr lang="fr-CH" altLang="fr-FR" dirty="0" smtClean="0"/>
          </a:p>
          <a:p>
            <a:pPr>
              <a:buFont typeface="Calibri" pitchFamily="34" charset="0"/>
              <a:buAutoNum type="arabicPeriod"/>
            </a:pPr>
            <a:r>
              <a:rPr lang="fr-CH" altLang="fr-FR" b="1" dirty="0" smtClean="0"/>
              <a:t>Convention collective de travail :</a:t>
            </a:r>
            <a:r>
              <a:rPr lang="fr-CH" altLang="fr-FR" dirty="0" smtClean="0"/>
              <a:t> La possibilité de renonciation à l’enregistrement de la durée du travail doit enfin être prévue dans une convention collective de travail. Cette condition cumulative a fait l’objet de nombreuses critiques dans le cadre de la procédure de consultation. Afin de pouvoir mieux comprendre cette condition impérative, il convient de rappeler que la durée du travail et du repos constitue le principal objet de la loi sur le travail. En ce qui concerne les travailleurs qui ont recours à cette possibilité, le respect des dispositions légales relatives à la durée du travail et du repos ne peut ainsi plus être contrôlé sur la base des enregistrements de la durée du travail. Cet allègement administratif devait donc impérativement être accompagné d’autres mesures en matière de protection de la santé. Afin de tenir compte des différentes branches, il a été convenu, dans le compromis, de concrétiser ces mesures d’accompagnement par le biais d’une CCT négociée entre les partenaires sociaux. A cet égard, il convient encore une fois de rappeler que le champ d’application de la loi sur le travail n’a volontairement subi aucun changement. En d’autres termes, les dispositions de la loi sur le travail continueront à s’appliquer aux travailleurs, indépendamment du fait de savoir si elles libèrent ou non l’employeur de l’obligation de documentation concernant la durée du travail et du repos.</a:t>
            </a:r>
          </a:p>
          <a:p>
            <a:endParaRPr lang="fr-CH" altLang="fr-FR" dirty="0" smtClean="0"/>
          </a:p>
          <a:p>
            <a:r>
              <a:rPr lang="fr-CH" altLang="fr-FR" dirty="0" smtClean="0"/>
              <a:t>Le SECO estime qu’environ 10 à 15 % des travailleurs en Suisse pourraient satisfaire à ces cinq conditions cumulatives.</a:t>
            </a:r>
          </a:p>
          <a:p>
            <a:endParaRPr lang="fr-CH" altLang="fr-FR" dirty="0" smtClean="0"/>
          </a:p>
        </p:txBody>
      </p:sp>
      <p:sp>
        <p:nvSpPr>
          <p:cNvPr id="39940" name="Foliennummernplatzhalter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1A6C372-AF1A-4C9D-8DAB-E0711CCF138B}" type="slidenum">
              <a:rPr lang="de-CH" altLang="fr-FR" smtClean="0"/>
              <a:pPr eaLnBrk="1" hangingPunct="1">
                <a:spcBef>
                  <a:spcPct val="0"/>
                </a:spcBef>
              </a:pPr>
              <a:t>6</a:t>
            </a:fld>
            <a:endParaRPr lang="fr-CH" altLang="fr-FR" smtClean="0"/>
          </a:p>
        </p:txBody>
      </p:sp>
    </p:spTree>
    <p:extLst>
      <p:ext uri="{BB962C8B-B14F-4D97-AF65-F5344CB8AC3E}">
        <p14:creationId xmlns:p14="http://schemas.microsoft.com/office/powerpoint/2010/main" val="39561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a:xfrm>
            <a:off x="917575" y="744538"/>
            <a:ext cx="4968875" cy="3725862"/>
          </a:xfrm>
          <a:ln/>
        </p:spPr>
      </p:sp>
      <p:sp>
        <p:nvSpPr>
          <p:cNvPr id="40963" name="Notizenplatzhalter 2"/>
          <p:cNvSpPr>
            <a:spLocks noGrp="1"/>
          </p:cNvSpPr>
          <p:nvPr>
            <p:ph type="body" idx="1"/>
          </p:nvPr>
        </p:nvSpPr>
        <p:spPr>
          <a:noFill/>
        </p:spPr>
        <p:txBody>
          <a:bodyPr/>
          <a:lstStyle/>
          <a:p>
            <a:r>
              <a:rPr lang="fr-CH" altLang="fr-FR" b="1" dirty="0" smtClean="0"/>
              <a:t>Enregistrement simplifié de la durée du travail conformément à l’art. 73b OLT 1</a:t>
            </a:r>
          </a:p>
          <a:p>
            <a:endParaRPr lang="fr-CH" altLang="fr-FR" dirty="0" smtClean="0"/>
          </a:p>
          <a:p>
            <a:r>
              <a:rPr lang="fr-CH" altLang="fr-FR" dirty="0" smtClean="0"/>
              <a:t>L’enregistrement simplifié de la durée du travail conformément à l’art. 73b OLT 1 sera en revanche accessible à un plus grand nombre de travailleurs. (La proportion ne peut toutefois pas être chiffrée, faute d’indicateurs statistiques pertinents)</a:t>
            </a:r>
          </a:p>
          <a:p>
            <a:endParaRPr lang="fr-CH" altLang="fr-FR" dirty="0" smtClean="0"/>
          </a:p>
          <a:p>
            <a:r>
              <a:rPr lang="fr-CH" altLang="fr-FR" b="1" dirty="0" smtClean="0"/>
              <a:t>Autonomie en matière de temps de travail :</a:t>
            </a:r>
            <a:r>
              <a:rPr lang="fr-CH" altLang="fr-FR" dirty="0" smtClean="0"/>
              <a:t> Cette modalité concerne en premier lieu les travailleurs qui disposent également d’une certaine autonomie en matière de temps de travail. Le texte de l’ordonnance stipule que ces travailleurs doivent pouvoir fixer eux-mêmes une </a:t>
            </a:r>
            <a:r>
              <a:rPr lang="fr-CH" altLang="fr-FR" u="sng" dirty="0" smtClean="0"/>
              <a:t>part significative</a:t>
            </a:r>
            <a:r>
              <a:rPr lang="fr-CH" altLang="fr-FR" dirty="0" smtClean="0"/>
              <a:t> de leurs horaires de travail. Le SECO part sur la base d’un quart de la durée du travail. Là aussi, il s’agit d’une valeur indicative et non pas d’une valeur exactement mesurable.</a:t>
            </a:r>
          </a:p>
          <a:p>
            <a:endParaRPr lang="fr-CH" altLang="fr-FR" dirty="0" smtClean="0"/>
          </a:p>
          <a:p>
            <a:r>
              <a:rPr lang="fr-CH" altLang="fr-FR" b="1" dirty="0" smtClean="0"/>
              <a:t>Accord :</a:t>
            </a:r>
            <a:r>
              <a:rPr lang="fr-CH" altLang="fr-FR" dirty="0" smtClean="0"/>
              <a:t> L’introduction de l’enregistrement simplifié de la durée du travail présuppose également un accord. Une distinction s’impose à cet égard :</a:t>
            </a:r>
          </a:p>
          <a:p>
            <a:endParaRPr lang="fr-CH" altLang="fr-FR" dirty="0" smtClean="0"/>
          </a:p>
          <a:p>
            <a:pPr>
              <a:buFont typeface="Calibri" pitchFamily="34" charset="0"/>
              <a:buAutoNum type="arabicPeriod"/>
            </a:pPr>
            <a:r>
              <a:rPr lang="fr-CH" altLang="fr-FR" b="1" dirty="0" smtClean="0"/>
              <a:t>Accord collectif : </a:t>
            </a:r>
            <a:r>
              <a:rPr lang="fr-CH" altLang="fr-FR" dirty="0" smtClean="0"/>
              <a:t>Un accord collectif s’impose dans les entreprises qui occupent </a:t>
            </a:r>
            <a:r>
              <a:rPr lang="fr-CH" altLang="fr-FR" u="sng" dirty="0" smtClean="0"/>
              <a:t>plus de 50</a:t>
            </a:r>
            <a:r>
              <a:rPr lang="fr-CH" altLang="fr-FR" dirty="0" smtClean="0"/>
              <a:t> travailleurs. Cet accord peut être conclu avec la commission interne du personnel, avec la majorité des travailleurs ou encore avec un syndicat. Aucune CCT – comme en cas de renonciation à l’enregistrement de la durée du travail – n’est cependant nécessaire.</a:t>
            </a:r>
          </a:p>
          <a:p>
            <a:pPr>
              <a:buFont typeface="Calibri" pitchFamily="34" charset="0"/>
              <a:buAutoNum type="arabicPeriod"/>
            </a:pPr>
            <a:endParaRPr lang="fr-CH" altLang="fr-FR" dirty="0" smtClean="0"/>
          </a:p>
          <a:p>
            <a:pPr>
              <a:buFont typeface="Calibri" pitchFamily="34" charset="0"/>
              <a:buAutoNum type="arabicPeriod"/>
            </a:pPr>
            <a:r>
              <a:rPr lang="fr-CH" altLang="fr-FR" b="1" dirty="0" smtClean="0"/>
              <a:t>Accord individuel : </a:t>
            </a:r>
            <a:r>
              <a:rPr lang="fr-CH" altLang="fr-FR" dirty="0" smtClean="0"/>
              <a:t>Après la phase de consultation, l’ordonnance a fait l’objet d’un allègement supplémentaire. Dans les entreprises qui occupent </a:t>
            </a:r>
            <a:r>
              <a:rPr lang="fr-CH" altLang="fr-FR" u="sng" dirty="0" smtClean="0"/>
              <a:t>moins de 50 travailleurs</a:t>
            </a:r>
            <a:r>
              <a:rPr lang="fr-CH" altLang="fr-FR" dirty="0" smtClean="0"/>
              <a:t>, il sera également possible de conclure cet accord de manière individuelle étant donné que beaucoup de petites entreprises ne disposent pas d’une commission du personnel et que les efforts requis pour conclure un accord collectif seraient trop importants.</a:t>
            </a:r>
          </a:p>
          <a:p>
            <a:pPr>
              <a:buFont typeface="Calibri" pitchFamily="34" charset="0"/>
              <a:buNone/>
            </a:pPr>
            <a:endParaRPr lang="fr-CH" dirty="0" smtClean="0"/>
          </a:p>
          <a:p>
            <a:pPr>
              <a:buFont typeface="Calibri" pitchFamily="34" charset="0"/>
              <a:buNone/>
            </a:pPr>
            <a:r>
              <a:rPr lang="fr-CH" dirty="0" smtClean="0"/>
              <a:t>L</a:t>
            </a:r>
            <a:r>
              <a:rPr lang="fr-FR" dirty="0" smtClean="0"/>
              <a:t>es travailleurs concernés sont libres d’enregistrer les données prévues par l’art. 73, al. 1, let. c à e. L’employeur est tenu de mettre à disposition un instrument approprié à cet effet. </a:t>
            </a:r>
            <a:endParaRPr lang="fr-CH" altLang="fr-FR" dirty="0" smtClean="0"/>
          </a:p>
          <a:p>
            <a:endParaRPr lang="fr-CH" altLang="fr-FR" dirty="0" smtClean="0"/>
          </a:p>
        </p:txBody>
      </p:sp>
      <p:sp>
        <p:nvSpPr>
          <p:cNvPr id="40964" name="Foliennummernplatzhalter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02FD01-F57F-4CDC-AE2B-0D5D3F149FCC}" type="slidenum">
              <a:rPr lang="de-CH" altLang="fr-FR" smtClean="0"/>
              <a:pPr eaLnBrk="1" hangingPunct="1">
                <a:spcBef>
                  <a:spcPct val="0"/>
                </a:spcBef>
              </a:pPr>
              <a:t>7</a:t>
            </a:fld>
            <a:endParaRPr lang="fr-CH" altLang="fr-FR" smtClean="0"/>
          </a:p>
        </p:txBody>
      </p:sp>
    </p:spTree>
    <p:extLst>
      <p:ext uri="{BB962C8B-B14F-4D97-AF65-F5344CB8AC3E}">
        <p14:creationId xmlns:p14="http://schemas.microsoft.com/office/powerpoint/2010/main" val="396410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xfrm>
            <a:off x="917575" y="744538"/>
            <a:ext cx="4968875" cy="3725862"/>
          </a:xfrm>
          <a:ln/>
        </p:spPr>
      </p:sp>
      <p:sp>
        <p:nvSpPr>
          <p:cNvPr id="41987" name="Notizenplatzhalter 2"/>
          <p:cNvSpPr>
            <a:spLocks noGrp="1"/>
          </p:cNvSpPr>
          <p:nvPr>
            <p:ph type="body" idx="1"/>
          </p:nvPr>
        </p:nvSpPr>
        <p:spPr>
          <a:noFill/>
        </p:spPr>
        <p:txBody>
          <a:bodyPr/>
          <a:lstStyle/>
          <a:p>
            <a:r>
              <a:rPr lang="fr-CH" altLang="fr-FR" b="1" dirty="0" smtClean="0"/>
              <a:t>Enregistrement simplifié de la durée du travail conformément à l’art. 73b OLT 1 – obligation d’enregistrement dans la pratique</a:t>
            </a:r>
          </a:p>
          <a:p>
            <a:endParaRPr lang="fr-CH" altLang="fr-FR" dirty="0" smtClean="0"/>
          </a:p>
          <a:p>
            <a:r>
              <a:rPr lang="fr-CH" altLang="fr-FR" dirty="0" smtClean="0"/>
              <a:t>L’introduction de l’enregistrement simplifié de la durée du travail entraîne des allègements significatifs pour l’entreprise et les travailleurs concernés.</a:t>
            </a:r>
          </a:p>
          <a:p>
            <a:endParaRPr lang="fr-CH" altLang="fr-FR" dirty="0" smtClean="0"/>
          </a:p>
          <a:p>
            <a:r>
              <a:rPr lang="fr-CH" altLang="fr-FR" dirty="0" smtClean="0"/>
              <a:t>Les temps de travail ne nécessitent plus un enregistrement systématique. Il suffit en principe de documenter la durée quotidienne du travail. Les inspections cantonales du travail pourront continuer à déterminer, sur la base de ces rapports sur la durée du travail, si le temps de travail quotidien et hebdomadaire a été respecté.</a:t>
            </a:r>
          </a:p>
          <a:p>
            <a:endParaRPr lang="fr-CH" altLang="fr-FR" dirty="0" smtClean="0"/>
          </a:p>
          <a:p>
            <a:r>
              <a:rPr lang="fr-CH" altLang="fr-FR" dirty="0" smtClean="0"/>
              <a:t>En conséquence, ce groupe de travailleurs ne sera plus tenu de documenter les pauses et les temps de repos. A cet égard, il est également important de mentionner que les coordonnées temporelles du travail fourni ne sont plus soumis à une obligation de documentation.</a:t>
            </a:r>
          </a:p>
        </p:txBody>
      </p:sp>
      <p:sp>
        <p:nvSpPr>
          <p:cNvPr id="41988" name="Foliennummernplatzhalter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1DFEC3E-BCEE-4383-9797-1053C6C65DDF}" type="slidenum">
              <a:rPr lang="de-CH" altLang="fr-FR" smtClean="0"/>
              <a:pPr eaLnBrk="1" hangingPunct="1">
                <a:spcBef>
                  <a:spcPct val="0"/>
                </a:spcBef>
              </a:pPr>
              <a:t>8</a:t>
            </a:fld>
            <a:endParaRPr lang="fr-CH" altLang="fr-FR" smtClean="0"/>
          </a:p>
        </p:txBody>
      </p:sp>
    </p:spTree>
    <p:extLst>
      <p:ext uri="{BB962C8B-B14F-4D97-AF65-F5344CB8AC3E}">
        <p14:creationId xmlns:p14="http://schemas.microsoft.com/office/powerpoint/2010/main" val="327521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xfrm>
            <a:off x="917575" y="744538"/>
            <a:ext cx="4968875" cy="3725862"/>
          </a:xfrm>
          <a:ln/>
        </p:spPr>
      </p:sp>
      <p:sp>
        <p:nvSpPr>
          <p:cNvPr id="41987" name="Notizenplatzhalter 2"/>
          <p:cNvSpPr>
            <a:spLocks noGrp="1"/>
          </p:cNvSpPr>
          <p:nvPr>
            <p:ph type="body" idx="1"/>
          </p:nvPr>
        </p:nvSpPr>
        <p:spPr>
          <a:noFill/>
        </p:spPr>
        <p:txBody>
          <a:bodyPr/>
          <a:lstStyle/>
          <a:p>
            <a:r>
              <a:rPr lang="fr-CH" altLang="fr-FR" b="1" dirty="0" smtClean="0"/>
              <a:t>Enregistrement simplifié de la durée du travail conformément à l’art. 73b OLT 1 – obligation d’enregistrement dans la pratique</a:t>
            </a:r>
          </a:p>
          <a:p>
            <a:endParaRPr lang="fr-CH" altLang="fr-FR" dirty="0" smtClean="0"/>
          </a:p>
          <a:p>
            <a:r>
              <a:rPr lang="fr-CH" altLang="fr-FR" dirty="0" smtClean="0"/>
              <a:t>Une exception s’applique à cet égard : en cas de travail du dimanche ou de nuit, l’enregistrement simplifié de la durée du travail devra préciser le début et la fin du travail fourni, afin de permettre à l’inspecteur du travail de contrôler, d’une part, si l’interdiction de travailler le dimanche ou la nuit a été respectée ou si une autorisation a été accordée, et ,d’autre part, si les éventuelles compensations (en temps ou en salaire) ont été allouées en cas de travail de nuit ou de travail dominical.</a:t>
            </a:r>
          </a:p>
        </p:txBody>
      </p:sp>
      <p:sp>
        <p:nvSpPr>
          <p:cNvPr id="41988" name="Foliennummernplatzhalter 3"/>
          <p:cNvSpPr>
            <a:spLocks noGrp="1"/>
          </p:cNvSpPr>
          <p:nvPr>
            <p:ph type="sldNum" sz="quarter" idx="5"/>
          </p:nvPr>
        </p:nvSpPr>
        <p:spPr>
          <a:noFill/>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1DFEC3E-BCEE-4383-9797-1053C6C65DDF}" type="slidenum">
              <a:rPr lang="de-CH" altLang="fr-FR" smtClean="0"/>
              <a:pPr eaLnBrk="1" hangingPunct="1">
                <a:spcBef>
                  <a:spcPct val="0"/>
                </a:spcBef>
              </a:pPr>
              <a:t>9</a:t>
            </a:fld>
            <a:endParaRPr lang="fr-CH" altLang="fr-FR" smtClean="0"/>
          </a:p>
        </p:txBody>
      </p:sp>
    </p:spTree>
    <p:extLst>
      <p:ext uri="{BB962C8B-B14F-4D97-AF65-F5344CB8AC3E}">
        <p14:creationId xmlns:p14="http://schemas.microsoft.com/office/powerpoint/2010/main" val="3251591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5867400"/>
            <a:ext cx="9144000" cy="990600"/>
          </a:xfrm>
          <a:prstGeom prst="rect">
            <a:avLst/>
          </a:prstGeom>
          <a:noFill/>
          <a:ln w="12700">
            <a:solidFill>
              <a:schemeClr val="tx1"/>
            </a:solidFill>
            <a:miter lim="800000"/>
            <a:headEnd type="none" w="sm" len="sm"/>
            <a:tailEnd type="none" w="sm" len="sm"/>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lang="de-DE" altLang="fr-FR" sz="2400" dirty="0" smtClean="0">
              <a:latin typeface="Times New Roman" pitchFamily="18" charset="0"/>
            </a:endParaRPr>
          </a:p>
        </p:txBody>
      </p:sp>
      <p:pic>
        <p:nvPicPr>
          <p:cNvPr id="5" name="Picture 5" descr="LOGOFRUTIGE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5959475"/>
            <a:ext cx="9144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LOGOFRUTIGE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5959475"/>
            <a:ext cx="9144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p:cNvSpPr txBox="1">
            <a:spLocks noChangeAspect="1" noChangeArrowheads="1"/>
          </p:cNvSpPr>
          <p:nvPr userDrawn="1"/>
        </p:nvSpPr>
        <p:spPr bwMode="auto">
          <a:xfrm>
            <a:off x="6780213" y="6494463"/>
            <a:ext cx="2098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fr-CH" sz="800" dirty="0" smtClean="0">
                <a:solidFill>
                  <a:srgbClr val="FFFFFF"/>
                </a:solidFill>
              </a:rPr>
              <a:t>23</a:t>
            </a:r>
            <a:r>
              <a:rPr lang="fr-CH" sz="800" baseline="0" dirty="0" smtClean="0">
                <a:solidFill>
                  <a:srgbClr val="FFFFFF"/>
                </a:solidFill>
              </a:rPr>
              <a:t> juin</a:t>
            </a:r>
            <a:r>
              <a:rPr lang="fr-CH" sz="800" dirty="0" smtClean="0">
                <a:solidFill>
                  <a:srgbClr val="FFFFFF"/>
                </a:solidFill>
              </a:rPr>
              <a:t> 2016 - Page </a:t>
            </a:r>
            <a:fld id="{6F9F7D87-DAFE-4333-A388-54671EC12632}" type="slidenum">
              <a:rPr lang="fr-CH" sz="800" smtClean="0">
                <a:solidFill>
                  <a:srgbClr val="FFFFFF"/>
                </a:solidFill>
              </a:rPr>
              <a:pPr algn="r">
                <a:defRPr/>
              </a:pPr>
              <a:t>‹N°›</a:t>
            </a:fld>
            <a:endParaRPr lang="fr-FR" sz="800" dirty="0" smtClean="0">
              <a:solidFill>
                <a:srgbClr val="FFFFFF"/>
              </a:solidFill>
            </a:endParaRPr>
          </a:p>
        </p:txBody>
      </p:sp>
      <p:sp>
        <p:nvSpPr>
          <p:cNvPr id="8" name="Rectangle 19"/>
          <p:cNvSpPr txBox="1">
            <a:spLocks noChangeArrowheads="1"/>
          </p:cNvSpPr>
          <p:nvPr userDrawn="1"/>
        </p:nvSpPr>
        <p:spPr bwMode="auto">
          <a:xfrm>
            <a:off x="1401763" y="6192838"/>
            <a:ext cx="7480300" cy="1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fr-FR" dirty="0" smtClean="0"/>
              <a:t>Office cantonal de l'inspection et des relations du travail</a:t>
            </a:r>
            <a:endParaRPr lang="de-DE" dirty="0"/>
          </a:p>
        </p:txBody>
      </p:sp>
      <p:sp>
        <p:nvSpPr>
          <p:cNvPr id="5122" name="Rectangle 2"/>
          <p:cNvSpPr>
            <a:spLocks noGrp="1" noChangeArrowheads="1"/>
          </p:cNvSpPr>
          <p:nvPr>
            <p:ph type="ctrTitle"/>
          </p:nvPr>
        </p:nvSpPr>
        <p:spPr>
          <a:xfrm>
            <a:off x="685800" y="2130426"/>
            <a:ext cx="7772400" cy="1470025"/>
          </a:xfrm>
        </p:spPr>
        <p:txBody>
          <a:bodyPr/>
          <a:lstStyle>
            <a:lvl1pPr algn="ctr">
              <a:defRPr sz="4400"/>
            </a:lvl1pPr>
          </a:lstStyle>
          <a:p>
            <a:pPr lvl="0"/>
            <a:r>
              <a:rPr lang="fr-FR" noProof="0" smtClean="0"/>
              <a:t>Cliquez pour modifier le style du titre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fr-FR" noProof="0" smtClean="0"/>
              <a:t>Cliquez pour modifier le style des sous-titres du masque</a:t>
            </a:r>
          </a:p>
        </p:txBody>
      </p:sp>
      <p:pic>
        <p:nvPicPr>
          <p:cNvPr id="20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55725" y="5959475"/>
            <a:ext cx="7523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1"/>
          <p:cNvSpPr txBox="1">
            <a:spLocks noChangeAspect="1" noChangeArrowheads="1"/>
          </p:cNvSpPr>
          <p:nvPr userDrawn="1"/>
        </p:nvSpPr>
        <p:spPr bwMode="auto">
          <a:xfrm>
            <a:off x="7623174" y="6485837"/>
            <a:ext cx="12557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1765D548-6381-4E49-9F0A-B4313246CD16}" type="datetime1">
              <a:rPr lang="fr-FR" altLang="fr-FR" sz="800" noProof="0">
                <a:solidFill>
                  <a:schemeClr val="tx1"/>
                </a:solidFill>
              </a:rPr>
              <a:pPr algn="r"/>
              <a:t>05/11/2020</a:t>
            </a:fld>
            <a:r>
              <a:rPr lang="fr-FR" altLang="fr-FR" sz="800" noProof="0" dirty="0">
                <a:solidFill>
                  <a:schemeClr val="tx1"/>
                </a:solidFill>
              </a:rPr>
              <a:t> - Page </a:t>
            </a:r>
            <a:fld id="{8A3B4BB0-7EBD-479C-82C9-DC10CF3EE075}" type="slidenum">
              <a:rPr lang="fr-FR" altLang="fr-FR" sz="800" noProof="0">
                <a:solidFill>
                  <a:schemeClr val="tx1"/>
                </a:solidFill>
              </a:rPr>
              <a:pPr algn="r"/>
              <a:t>‹N°›</a:t>
            </a:fld>
            <a:endParaRPr lang="fr-FR" altLang="fr-FR" sz="800" noProof="0" dirty="0">
              <a:solidFill>
                <a:schemeClr val="tx1"/>
              </a:solidFill>
            </a:endParaRPr>
          </a:p>
        </p:txBody>
      </p:sp>
    </p:spTree>
    <p:extLst>
      <p:ext uri="{BB962C8B-B14F-4D97-AF65-F5344CB8AC3E}">
        <p14:creationId xmlns:p14="http://schemas.microsoft.com/office/powerpoint/2010/main" val="42039110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Modifiez le style du titre</a:t>
            </a:r>
            <a:endParaRPr lang="fr-CH"/>
          </a:p>
        </p:txBody>
      </p:sp>
      <p:sp>
        <p:nvSpPr>
          <p:cNvPr id="3" name="Espace réservé du contenu 2"/>
          <p:cNvSpPr>
            <a:spLocks noGrp="1"/>
          </p:cNvSpPr>
          <p:nvPr>
            <p:ph idx="1"/>
          </p:nvPr>
        </p:nvSpPr>
        <p:spPr>
          <a:xfrm>
            <a:off x="3575050" y="273051"/>
            <a:ext cx="5184902" cy="55151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457201" y="1435101"/>
            <a:ext cx="2990087" cy="43530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6"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3075651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smtClean="0"/>
              <a:t>Modifiez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smtClean="0"/>
          </a:p>
        </p:txBody>
      </p:sp>
      <p:sp>
        <p:nvSpPr>
          <p:cNvPr id="4" name="Espace réservé du texte 3"/>
          <p:cNvSpPr>
            <a:spLocks noGrp="1"/>
          </p:cNvSpPr>
          <p:nvPr>
            <p:ph type="body" sz="half" idx="2"/>
          </p:nvPr>
        </p:nvSpPr>
        <p:spPr>
          <a:xfrm>
            <a:off x="1792288" y="5367339"/>
            <a:ext cx="5422328" cy="4482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6"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2026153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5"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1048448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387975"/>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457200" y="274639"/>
            <a:ext cx="6019800" cy="538797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5"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2691102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5" name="Rectangle 19"/>
          <p:cNvSpPr txBox="1">
            <a:spLocks noChangeArrowheads="1"/>
          </p:cNvSpPr>
          <p:nvPr userDrawn="1"/>
        </p:nvSpPr>
        <p:spPr bwMode="auto">
          <a:xfrm>
            <a:off x="1401763" y="6192838"/>
            <a:ext cx="7480300" cy="1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fr-FR" smtClean="0"/>
              <a:t>Office cantonal de l'inspection et des relations du travail</a:t>
            </a:r>
            <a:endParaRPr lang="de-DE" dirty="0"/>
          </a:p>
        </p:txBody>
      </p:sp>
      <p:sp>
        <p:nvSpPr>
          <p:cNvPr id="6" name="Rectangle 20"/>
          <p:cNvSpPr txBox="1">
            <a:spLocks noChangeArrowheads="1"/>
          </p:cNvSpPr>
          <p:nvPr userDrawn="1"/>
        </p:nvSpPr>
        <p:spPr bwMode="auto">
          <a:xfrm>
            <a:off x="1392238" y="6013450"/>
            <a:ext cx="7494587"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dirty="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de-DE" smtClean="0"/>
              <a:t>Département de la sécurité et de l'économie</a:t>
            </a:r>
            <a:endParaRPr lang="en-US"/>
          </a:p>
        </p:txBody>
      </p:sp>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CH"/>
          </a:p>
        </p:txBody>
      </p:sp>
      <p:sp>
        <p:nvSpPr>
          <p:cNvPr id="3" name="Espace réservé du texte 2"/>
          <p:cNvSpPr>
            <a:spLocks noGrp="1"/>
          </p:cNvSpPr>
          <p:nvPr>
            <p:ph type="body" sz="half" idx="1"/>
          </p:nvPr>
        </p:nvSpPr>
        <p:spPr>
          <a:xfrm>
            <a:off x="457200" y="1628776"/>
            <a:ext cx="4038600" cy="40338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628776"/>
            <a:ext cx="4038600" cy="40338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20"/>
          <p:cNvSpPr>
            <a:spLocks noGrp="1" noChangeArrowheads="1"/>
          </p:cNvSpPr>
          <p:nvPr userDrawn="1">
            <p:ph type="dt" sz="quarter" idx="10"/>
          </p:nvPr>
        </p:nvSpPr>
        <p:spPr>
          <a:xfrm>
            <a:off x="1401763" y="6192838"/>
            <a:ext cx="7480300" cy="100012"/>
          </a:xfrm>
          <a:prstGeom prst="rect">
            <a:avLst/>
          </a:prstGeom>
        </p:spPr>
        <p:txBody>
          <a:bodyPr/>
          <a:lstStyle>
            <a:lvl1pPr>
              <a:defRPr/>
            </a:lvl1pPr>
          </a:lstStyle>
          <a:p>
            <a:pPr>
              <a:defRPr/>
            </a:pPr>
            <a:endParaRPr lang="de-DE"/>
          </a:p>
        </p:txBody>
      </p:sp>
      <p:sp>
        <p:nvSpPr>
          <p:cNvPr id="8" name="Rectangle 21"/>
          <p:cNvSpPr>
            <a:spLocks noGrp="1" noChangeArrowheads="1"/>
          </p:cNvSpPr>
          <p:nvPr userDrawn="1">
            <p:ph type="ftr" sz="quarter" idx="11"/>
          </p:nvPr>
        </p:nvSpPr>
        <p:spPr>
          <a:xfrm>
            <a:off x="1392238" y="6013450"/>
            <a:ext cx="7496175" cy="112713"/>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149790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3" name="Rectangle 19"/>
          <p:cNvSpPr txBox="1">
            <a:spLocks noChangeArrowheads="1"/>
          </p:cNvSpPr>
          <p:nvPr userDrawn="1"/>
        </p:nvSpPr>
        <p:spPr bwMode="auto">
          <a:xfrm>
            <a:off x="1401763" y="6192838"/>
            <a:ext cx="7480300" cy="1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fr-FR" smtClean="0"/>
              <a:t>Office cantonal de l'inspection et des relations du travail</a:t>
            </a:r>
            <a:endParaRPr lang="de-DE" dirty="0"/>
          </a:p>
        </p:txBody>
      </p:sp>
      <p:sp>
        <p:nvSpPr>
          <p:cNvPr id="4" name="Rectangle 20"/>
          <p:cNvSpPr txBox="1">
            <a:spLocks noChangeArrowheads="1"/>
          </p:cNvSpPr>
          <p:nvPr userDrawn="1"/>
        </p:nvSpPr>
        <p:spPr bwMode="auto">
          <a:xfrm>
            <a:off x="1392238" y="6013450"/>
            <a:ext cx="7494587"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dirty="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de-DE" smtClean="0"/>
              <a:t>Département de la sécurité et de l'économie</a:t>
            </a:r>
            <a:endParaRPr lang="en-US"/>
          </a:p>
        </p:txBody>
      </p:sp>
      <p:sp>
        <p:nvSpPr>
          <p:cNvPr id="2" name="Espace réservé du contenu 1"/>
          <p:cNvSpPr>
            <a:spLocks noGrp="1"/>
          </p:cNvSpPr>
          <p:nvPr>
            <p:ph/>
          </p:nvPr>
        </p:nvSpPr>
        <p:spPr>
          <a:xfrm>
            <a:off x="457200" y="274639"/>
            <a:ext cx="8229600" cy="53879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Rectangle 20"/>
          <p:cNvSpPr>
            <a:spLocks noGrp="1" noChangeArrowheads="1"/>
          </p:cNvSpPr>
          <p:nvPr userDrawn="1">
            <p:ph type="dt" sz="quarter" idx="10"/>
          </p:nvPr>
        </p:nvSpPr>
        <p:spPr>
          <a:xfrm>
            <a:off x="1401763" y="6192838"/>
            <a:ext cx="7480300" cy="100012"/>
          </a:xfrm>
          <a:prstGeom prst="rect">
            <a:avLst/>
          </a:prstGeom>
        </p:spPr>
        <p:txBody>
          <a:bodyPr/>
          <a:lstStyle>
            <a:lvl1pPr>
              <a:defRPr/>
            </a:lvl1pPr>
          </a:lstStyle>
          <a:p>
            <a:pPr>
              <a:defRPr/>
            </a:pPr>
            <a:endParaRPr lang="de-DE"/>
          </a:p>
        </p:txBody>
      </p:sp>
      <p:sp>
        <p:nvSpPr>
          <p:cNvPr id="6" name="Rectangle 21"/>
          <p:cNvSpPr>
            <a:spLocks noGrp="1" noChangeArrowheads="1"/>
          </p:cNvSpPr>
          <p:nvPr userDrawn="1">
            <p:ph type="ftr" sz="quarter" idx="11"/>
          </p:nvPr>
        </p:nvSpPr>
        <p:spPr>
          <a:xfrm>
            <a:off x="1392238" y="6013450"/>
            <a:ext cx="7496175" cy="112713"/>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11373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reserve="1">
  <p:cSld name="Titre. 2 contenus et contenu">
    <p:spTree>
      <p:nvGrpSpPr>
        <p:cNvPr id="1" name=""/>
        <p:cNvGrpSpPr/>
        <p:nvPr/>
      </p:nvGrpSpPr>
      <p:grpSpPr>
        <a:xfrm>
          <a:off x="0" y="0"/>
          <a:ext cx="0" cy="0"/>
          <a:chOff x="0" y="0"/>
          <a:chExt cx="0" cy="0"/>
        </a:xfrm>
      </p:grpSpPr>
      <p:sp>
        <p:nvSpPr>
          <p:cNvPr id="6" name="Rectangle 19"/>
          <p:cNvSpPr txBox="1">
            <a:spLocks noChangeArrowheads="1"/>
          </p:cNvSpPr>
          <p:nvPr userDrawn="1"/>
        </p:nvSpPr>
        <p:spPr bwMode="auto">
          <a:xfrm>
            <a:off x="1401763" y="6192838"/>
            <a:ext cx="7480300" cy="1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fr-FR" smtClean="0"/>
              <a:t>Office cantonal de l'inspection et des relations du travail</a:t>
            </a:r>
            <a:endParaRPr lang="de-DE" dirty="0"/>
          </a:p>
        </p:txBody>
      </p:sp>
      <p:sp>
        <p:nvSpPr>
          <p:cNvPr id="7" name="Rectangle 20"/>
          <p:cNvSpPr txBox="1">
            <a:spLocks noChangeArrowheads="1"/>
          </p:cNvSpPr>
          <p:nvPr userDrawn="1"/>
        </p:nvSpPr>
        <p:spPr bwMode="auto">
          <a:xfrm>
            <a:off x="1392238" y="6013450"/>
            <a:ext cx="7494587"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dirty="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de-DE" smtClean="0"/>
              <a:t>Département de la sécurité et de l'économie</a:t>
            </a:r>
            <a:endParaRPr lang="en-US"/>
          </a:p>
        </p:txBody>
      </p:sp>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CH"/>
          </a:p>
        </p:txBody>
      </p:sp>
      <p:sp>
        <p:nvSpPr>
          <p:cNvPr id="3" name="Espace réservé du contenu 2"/>
          <p:cNvSpPr>
            <a:spLocks noGrp="1"/>
          </p:cNvSpPr>
          <p:nvPr>
            <p:ph sz="quarter" idx="1"/>
          </p:nvPr>
        </p:nvSpPr>
        <p:spPr>
          <a:xfrm>
            <a:off x="457200" y="1628776"/>
            <a:ext cx="4038600" cy="19399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quarter" idx="2"/>
          </p:nvPr>
        </p:nvSpPr>
        <p:spPr>
          <a:xfrm>
            <a:off x="457200" y="3721100"/>
            <a:ext cx="4038600" cy="19415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contenu 4"/>
          <p:cNvSpPr>
            <a:spLocks noGrp="1"/>
          </p:cNvSpPr>
          <p:nvPr>
            <p:ph sz="half" idx="3"/>
          </p:nvPr>
        </p:nvSpPr>
        <p:spPr>
          <a:xfrm>
            <a:off x="4648200" y="1628776"/>
            <a:ext cx="4038600" cy="40338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8" name="Rectangle 20"/>
          <p:cNvSpPr>
            <a:spLocks noGrp="1" noChangeArrowheads="1"/>
          </p:cNvSpPr>
          <p:nvPr userDrawn="1">
            <p:ph type="dt" sz="quarter" idx="10"/>
          </p:nvPr>
        </p:nvSpPr>
        <p:spPr>
          <a:xfrm>
            <a:off x="1401763" y="6192838"/>
            <a:ext cx="7480300" cy="100012"/>
          </a:xfrm>
          <a:prstGeom prst="rect">
            <a:avLst/>
          </a:prstGeom>
        </p:spPr>
        <p:txBody>
          <a:bodyPr/>
          <a:lstStyle>
            <a:lvl1pPr>
              <a:defRPr/>
            </a:lvl1pPr>
          </a:lstStyle>
          <a:p>
            <a:pPr>
              <a:defRPr/>
            </a:pPr>
            <a:endParaRPr lang="de-DE"/>
          </a:p>
        </p:txBody>
      </p:sp>
      <p:sp>
        <p:nvSpPr>
          <p:cNvPr id="9" name="Rectangle 21"/>
          <p:cNvSpPr>
            <a:spLocks noGrp="1" noChangeArrowheads="1"/>
          </p:cNvSpPr>
          <p:nvPr userDrawn="1">
            <p:ph type="ftr" sz="quarter" idx="11"/>
          </p:nvPr>
        </p:nvSpPr>
        <p:spPr>
          <a:xfrm>
            <a:off x="1392238" y="6013450"/>
            <a:ext cx="7496175" cy="112713"/>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725702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4" name="Rectangle 19"/>
          <p:cNvSpPr txBox="1">
            <a:spLocks noChangeArrowheads="1"/>
          </p:cNvSpPr>
          <p:nvPr userDrawn="1"/>
        </p:nvSpPr>
        <p:spPr bwMode="auto">
          <a:xfrm>
            <a:off x="1401763" y="6192838"/>
            <a:ext cx="7480300" cy="1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fr-FR" smtClean="0"/>
              <a:t>Office cantonal de l'inspection et des relations du travail</a:t>
            </a:r>
            <a:endParaRPr lang="de-DE" dirty="0"/>
          </a:p>
        </p:txBody>
      </p:sp>
      <p:sp>
        <p:nvSpPr>
          <p:cNvPr id="5" name="Rectangle 20"/>
          <p:cNvSpPr txBox="1">
            <a:spLocks noChangeArrowheads="1"/>
          </p:cNvSpPr>
          <p:nvPr userDrawn="1"/>
        </p:nvSpPr>
        <p:spPr bwMode="auto">
          <a:xfrm>
            <a:off x="1392238" y="6013450"/>
            <a:ext cx="7494587"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dirty="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de-DE" smtClean="0"/>
              <a:t>Département de la sécurité et de l'économie</a:t>
            </a:r>
            <a:endParaRPr lang="en-US"/>
          </a:p>
        </p:txBody>
      </p:sp>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CH"/>
          </a:p>
        </p:txBody>
      </p:sp>
      <p:sp>
        <p:nvSpPr>
          <p:cNvPr id="3" name="Espace réservé du tableau 2"/>
          <p:cNvSpPr>
            <a:spLocks noGrp="1"/>
          </p:cNvSpPr>
          <p:nvPr>
            <p:ph type="tbl" idx="1"/>
          </p:nvPr>
        </p:nvSpPr>
        <p:spPr>
          <a:xfrm>
            <a:off x="457200" y="1628776"/>
            <a:ext cx="8229600" cy="4033838"/>
          </a:xfrm>
        </p:spPr>
        <p:txBody>
          <a:bodyPr/>
          <a:lstStyle/>
          <a:p>
            <a:pPr lvl="0"/>
            <a:endParaRPr lang="fr-CH" noProof="0" smtClean="0"/>
          </a:p>
        </p:txBody>
      </p:sp>
      <p:sp>
        <p:nvSpPr>
          <p:cNvPr id="6" name="Rectangle 20"/>
          <p:cNvSpPr>
            <a:spLocks noGrp="1" noChangeArrowheads="1"/>
          </p:cNvSpPr>
          <p:nvPr userDrawn="1">
            <p:ph type="dt" sz="quarter" idx="10"/>
          </p:nvPr>
        </p:nvSpPr>
        <p:spPr>
          <a:xfrm>
            <a:off x="1401763" y="6192838"/>
            <a:ext cx="7480300" cy="100012"/>
          </a:xfrm>
          <a:prstGeom prst="rect">
            <a:avLst/>
          </a:prstGeom>
        </p:spPr>
        <p:txBody>
          <a:bodyPr/>
          <a:lstStyle>
            <a:lvl1pPr>
              <a:defRPr/>
            </a:lvl1pPr>
          </a:lstStyle>
          <a:p>
            <a:pPr>
              <a:defRPr/>
            </a:pPr>
            <a:endParaRPr lang="de-DE"/>
          </a:p>
        </p:txBody>
      </p:sp>
      <p:sp>
        <p:nvSpPr>
          <p:cNvPr id="7" name="Rectangle 21"/>
          <p:cNvSpPr>
            <a:spLocks noGrp="1" noChangeArrowheads="1"/>
          </p:cNvSpPr>
          <p:nvPr userDrawn="1">
            <p:ph type="ftr" sz="quarter" idx="11"/>
          </p:nvPr>
        </p:nvSpPr>
        <p:spPr>
          <a:xfrm>
            <a:off x="1392238" y="6013450"/>
            <a:ext cx="7496175" cy="112713"/>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412235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reserve="1">
  <p:cSld name="Titre. Texte et image de la bibliothèque">
    <p:spTree>
      <p:nvGrpSpPr>
        <p:cNvPr id="1" name=""/>
        <p:cNvGrpSpPr/>
        <p:nvPr/>
      </p:nvGrpSpPr>
      <p:grpSpPr>
        <a:xfrm>
          <a:off x="0" y="0"/>
          <a:ext cx="0" cy="0"/>
          <a:chOff x="0" y="0"/>
          <a:chExt cx="0" cy="0"/>
        </a:xfrm>
      </p:grpSpPr>
      <p:sp>
        <p:nvSpPr>
          <p:cNvPr id="5" name="Rectangle 19"/>
          <p:cNvSpPr txBox="1">
            <a:spLocks noChangeArrowheads="1"/>
          </p:cNvSpPr>
          <p:nvPr userDrawn="1"/>
        </p:nvSpPr>
        <p:spPr bwMode="auto">
          <a:xfrm>
            <a:off x="1401763" y="6192838"/>
            <a:ext cx="7480300" cy="1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fr-FR" smtClean="0"/>
              <a:t>Office cantonal de l'inspection et des relations du travail</a:t>
            </a:r>
            <a:endParaRPr lang="de-DE" dirty="0"/>
          </a:p>
        </p:txBody>
      </p:sp>
      <p:sp>
        <p:nvSpPr>
          <p:cNvPr id="6" name="Rectangle 20"/>
          <p:cNvSpPr txBox="1">
            <a:spLocks noChangeArrowheads="1"/>
          </p:cNvSpPr>
          <p:nvPr userDrawn="1"/>
        </p:nvSpPr>
        <p:spPr bwMode="auto">
          <a:xfrm>
            <a:off x="1392238" y="6013450"/>
            <a:ext cx="7494587"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dirty="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de-DE" smtClean="0"/>
              <a:t>Département de la sécurité et de l'économie</a:t>
            </a:r>
            <a:endParaRPr lang="en-US"/>
          </a:p>
        </p:txBody>
      </p:sp>
      <p:sp>
        <p:nvSpPr>
          <p:cNvPr id="2" name="Titre 1"/>
          <p:cNvSpPr>
            <a:spLocks noGrp="1"/>
          </p:cNvSpPr>
          <p:nvPr>
            <p:ph type="title"/>
          </p:nvPr>
        </p:nvSpPr>
        <p:spPr>
          <a:xfrm>
            <a:off x="457200" y="274638"/>
            <a:ext cx="8229600" cy="1143000"/>
          </a:xfrm>
        </p:spPr>
        <p:txBody>
          <a:bodyPr/>
          <a:lstStyle/>
          <a:p>
            <a:r>
              <a:rPr lang="fr-FR" dirty="0" smtClean="0"/>
              <a:t>Modifiez le style du titre</a:t>
            </a:r>
            <a:endParaRPr lang="fr-CH" dirty="0"/>
          </a:p>
        </p:txBody>
      </p:sp>
      <p:sp>
        <p:nvSpPr>
          <p:cNvPr id="3" name="Espace réservé du texte 2"/>
          <p:cNvSpPr>
            <a:spLocks noGrp="1"/>
          </p:cNvSpPr>
          <p:nvPr>
            <p:ph type="body" sz="half" idx="1"/>
          </p:nvPr>
        </p:nvSpPr>
        <p:spPr>
          <a:xfrm>
            <a:off x="457200" y="1628776"/>
            <a:ext cx="4038600" cy="40338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image de la bibliothèque 3"/>
          <p:cNvSpPr>
            <a:spLocks noGrp="1"/>
          </p:cNvSpPr>
          <p:nvPr>
            <p:ph type="clipArt" sz="half" idx="2"/>
          </p:nvPr>
        </p:nvSpPr>
        <p:spPr>
          <a:xfrm>
            <a:off x="4648200" y="1628776"/>
            <a:ext cx="4038600" cy="4033838"/>
          </a:xfrm>
        </p:spPr>
        <p:txBody>
          <a:bodyPr/>
          <a:lstStyle/>
          <a:p>
            <a:pPr lvl="0"/>
            <a:endParaRPr lang="fr-CH" noProof="0" smtClean="0"/>
          </a:p>
        </p:txBody>
      </p:sp>
      <p:sp>
        <p:nvSpPr>
          <p:cNvPr id="7" name="Rectangle 20"/>
          <p:cNvSpPr>
            <a:spLocks noGrp="1" noChangeArrowheads="1"/>
          </p:cNvSpPr>
          <p:nvPr userDrawn="1">
            <p:ph type="dt" sz="quarter" idx="10"/>
          </p:nvPr>
        </p:nvSpPr>
        <p:spPr>
          <a:xfrm>
            <a:off x="1401763" y="6192838"/>
            <a:ext cx="7480300" cy="100012"/>
          </a:xfrm>
          <a:prstGeom prst="rect">
            <a:avLst/>
          </a:prstGeom>
        </p:spPr>
        <p:txBody>
          <a:bodyPr/>
          <a:lstStyle>
            <a:lvl1pPr>
              <a:defRPr/>
            </a:lvl1pPr>
          </a:lstStyle>
          <a:p>
            <a:pPr>
              <a:defRPr/>
            </a:pPr>
            <a:endParaRPr lang="de-DE"/>
          </a:p>
        </p:txBody>
      </p:sp>
      <p:sp>
        <p:nvSpPr>
          <p:cNvPr id="8" name="Rectangle 21"/>
          <p:cNvSpPr>
            <a:spLocks noGrp="1" noChangeArrowheads="1"/>
          </p:cNvSpPr>
          <p:nvPr userDrawn="1">
            <p:ph type="ftr" sz="quarter" idx="11"/>
          </p:nvPr>
        </p:nvSpPr>
        <p:spPr>
          <a:xfrm>
            <a:off x="1392238" y="6013450"/>
            <a:ext cx="7496175" cy="112713"/>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77099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Text Box 11"/>
          <p:cNvSpPr txBox="1">
            <a:spLocks noChangeAspect="1" noChangeArrowheads="1"/>
          </p:cNvSpPr>
          <p:nvPr userDrawn="1"/>
        </p:nvSpPr>
        <p:spPr bwMode="auto">
          <a:xfrm>
            <a:off x="7623174" y="6485837"/>
            <a:ext cx="12557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1765D548-6381-4E49-9F0A-B4313246CD16}" type="datetime1">
              <a:rPr lang="fr-FR" altLang="fr-FR" sz="800" noProof="0">
                <a:solidFill>
                  <a:schemeClr val="tx1"/>
                </a:solidFill>
              </a:rPr>
              <a:pPr algn="r"/>
              <a:t>05/11/2020</a:t>
            </a:fld>
            <a:r>
              <a:rPr lang="fr-FR" altLang="fr-FR" sz="800" noProof="0" dirty="0">
                <a:solidFill>
                  <a:schemeClr val="tx1"/>
                </a:solidFill>
              </a:rPr>
              <a:t> - Page </a:t>
            </a:r>
            <a:fld id="{8A3B4BB0-7EBD-479C-82C9-DC10CF3EE075}" type="slidenum">
              <a:rPr lang="fr-FR" altLang="fr-FR" sz="800" noProof="0">
                <a:solidFill>
                  <a:schemeClr val="tx1"/>
                </a:solidFill>
              </a:rPr>
              <a:pPr algn="r"/>
              <a:t>‹N°›</a:t>
            </a:fld>
            <a:endParaRPr lang="fr-FR" altLang="fr-FR" sz="800" noProof="0" dirty="0">
              <a:solidFill>
                <a:schemeClr val="tx1"/>
              </a:solidFill>
            </a:endParaRPr>
          </a:p>
        </p:txBody>
      </p:sp>
    </p:spTree>
    <p:extLst>
      <p:ext uri="{BB962C8B-B14F-4D97-AF65-F5344CB8AC3E}">
        <p14:creationId xmlns:p14="http://schemas.microsoft.com/office/powerpoint/2010/main" val="29443496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4"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30195739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4"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690614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H"/>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5"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831386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457200" y="1628776"/>
            <a:ext cx="4038600" cy="403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628776"/>
            <a:ext cx="4038600" cy="403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6"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320219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H"/>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50791" cy="36407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6" y="2174875"/>
            <a:ext cx="4096638" cy="36315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8"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671520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r>
              <a:rPr lang="fr-FR"/>
              <a:t>Office cantonal de l'inspection et des relations du travail</a:t>
            </a:r>
            <a:endParaRPr lang="de-DE"/>
          </a:p>
        </p:txBody>
      </p:sp>
      <p:sp>
        <p:nvSpPr>
          <p:cNvPr id="4" name="Rectangle 20"/>
          <p:cNvSpPr>
            <a:spLocks noGrp="1" noChangeArrowheads="1"/>
          </p:cNvSpPr>
          <p:nvPr>
            <p:ph type="ftr" sz="quarter" idx="11"/>
          </p:nvPr>
        </p:nvSpPr>
        <p:spPr>
          <a:xfrm>
            <a:off x="1392238" y="6013450"/>
            <a:ext cx="7494587" cy="112713"/>
          </a:xfrm>
          <a:prstGeom prst="rect">
            <a:avLst/>
          </a:prstGeom>
        </p:spPr>
        <p:txBody>
          <a:bodyPr/>
          <a:lstStyle>
            <a:lvl1pPr>
              <a:defRPr/>
            </a:lvl1pPr>
          </a:lstStyle>
          <a:p>
            <a:pPr>
              <a:defRPr/>
            </a:pPr>
            <a:r>
              <a:rPr lang="de-DE"/>
              <a:t>Département </a:t>
            </a:r>
            <a:r>
              <a:rPr lang="de-DE" smtClean="0"/>
              <a:t>de </a:t>
            </a:r>
            <a:r>
              <a:rPr lang="de-DE"/>
              <a:t>la </a:t>
            </a:r>
            <a:r>
              <a:rPr lang="de-DE" smtClean="0"/>
              <a:t>sécurité et de l'économie</a:t>
            </a:r>
            <a:endParaRPr lang="en-US"/>
          </a:p>
        </p:txBody>
      </p:sp>
    </p:spTree>
    <p:extLst>
      <p:ext uri="{BB962C8B-B14F-4D97-AF65-F5344CB8AC3E}">
        <p14:creationId xmlns:p14="http://schemas.microsoft.com/office/powerpoint/2010/main" val="182833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5867400"/>
            <a:ext cx="9144000" cy="990600"/>
          </a:xfrm>
          <a:prstGeom prst="rect">
            <a:avLst/>
          </a:prstGeom>
          <a:noFill/>
          <a:ln w="12700">
            <a:solidFill>
              <a:schemeClr val="tx1"/>
            </a:solidFill>
            <a:miter lim="800000"/>
            <a:headEnd type="none" w="sm" len="sm"/>
            <a:tailEnd type="none" w="sm" len="sm"/>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lang="de-DE" altLang="fr-FR" sz="2400" dirty="0" smtClean="0">
              <a:ln>
                <a:solidFill>
                  <a:schemeClr val="tx1"/>
                </a:solidFill>
              </a:ln>
              <a:solidFill>
                <a:schemeClr val="tx1"/>
              </a:solidFill>
              <a:latin typeface="Times New Roman" pitchFamily="18" charset="0"/>
            </a:endParaRPr>
          </a:p>
        </p:txBody>
      </p:sp>
      <p:pic>
        <p:nvPicPr>
          <p:cNvPr id="5" name="Picture 5" descr="LOGOFRUTIGE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5959475"/>
            <a:ext cx="9144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LOGOFRUTIGE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5959475"/>
            <a:ext cx="9144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p:cNvSpPr txBox="1">
            <a:spLocks noChangeAspect="1" noChangeArrowheads="1"/>
          </p:cNvSpPr>
          <p:nvPr userDrawn="1"/>
        </p:nvSpPr>
        <p:spPr bwMode="auto">
          <a:xfrm>
            <a:off x="6780213" y="6494463"/>
            <a:ext cx="2098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fr-CH" sz="800" dirty="0" smtClean="0">
                <a:solidFill>
                  <a:srgbClr val="FFFFFF"/>
                </a:solidFill>
              </a:rPr>
              <a:t>23</a:t>
            </a:r>
            <a:r>
              <a:rPr lang="fr-CH" sz="800" baseline="0" dirty="0" smtClean="0">
                <a:solidFill>
                  <a:srgbClr val="FFFFFF"/>
                </a:solidFill>
              </a:rPr>
              <a:t> juin</a:t>
            </a:r>
            <a:r>
              <a:rPr lang="fr-CH" sz="800" dirty="0" smtClean="0">
                <a:solidFill>
                  <a:srgbClr val="FFFFFF"/>
                </a:solidFill>
              </a:rPr>
              <a:t> 2016 - Page </a:t>
            </a:r>
            <a:fld id="{6F9F7D87-DAFE-4333-A388-54671EC12632}" type="slidenum">
              <a:rPr lang="fr-CH" sz="800" smtClean="0">
                <a:solidFill>
                  <a:srgbClr val="FFFFFF"/>
                </a:solidFill>
              </a:rPr>
              <a:pPr algn="r">
                <a:defRPr/>
              </a:pPr>
              <a:t>‹N°›</a:t>
            </a:fld>
            <a:endParaRPr lang="fr-FR" sz="800" dirty="0" smtClean="0">
              <a:solidFill>
                <a:srgbClr val="FFFFFF"/>
              </a:solidFill>
            </a:endParaRPr>
          </a:p>
        </p:txBody>
      </p:sp>
      <p:sp>
        <p:nvSpPr>
          <p:cNvPr id="8" name="Rectangle 19"/>
          <p:cNvSpPr txBox="1">
            <a:spLocks noChangeArrowheads="1"/>
          </p:cNvSpPr>
          <p:nvPr userDrawn="1"/>
        </p:nvSpPr>
        <p:spPr bwMode="auto">
          <a:xfrm>
            <a:off x="1401763" y="6192838"/>
            <a:ext cx="7480300" cy="1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fr-FR" dirty="0" smtClean="0"/>
              <a:t>Office cantonal de l'inspection et des relations du travail</a:t>
            </a:r>
            <a:endParaRPr lang="de-DE" dirty="0"/>
          </a:p>
        </p:txBody>
      </p:sp>
      <p:sp>
        <p:nvSpPr>
          <p:cNvPr id="9" name="Rectangle 20"/>
          <p:cNvSpPr txBox="1">
            <a:spLocks noChangeArrowheads="1"/>
          </p:cNvSpPr>
          <p:nvPr userDrawn="1"/>
        </p:nvSpPr>
        <p:spPr bwMode="auto">
          <a:xfrm>
            <a:off x="1392238" y="6013450"/>
            <a:ext cx="7494587"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r" rtl="0" fontAlgn="base">
              <a:spcBef>
                <a:spcPct val="0"/>
              </a:spcBef>
              <a:spcAft>
                <a:spcPct val="0"/>
              </a:spcAft>
              <a:defRPr sz="1000" b="1" kern="1200" dirty="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de-DE" err="1" smtClean="0"/>
              <a:t>Département</a:t>
            </a:r>
            <a:r>
              <a:rPr lang="de-DE" smtClean="0"/>
              <a:t> de la </a:t>
            </a:r>
            <a:r>
              <a:rPr lang="de-DE" err="1" smtClean="0"/>
              <a:t>sécurité</a:t>
            </a:r>
            <a:r>
              <a:rPr lang="de-DE" smtClean="0"/>
              <a:t> et de </a:t>
            </a:r>
            <a:r>
              <a:rPr lang="de-DE" err="1" smtClean="0"/>
              <a:t>l'économie</a:t>
            </a:r>
            <a:endParaRPr lang="en-US"/>
          </a:p>
        </p:txBody>
      </p:sp>
      <p:sp>
        <p:nvSpPr>
          <p:cNvPr id="10" name="Rectangle 19"/>
          <p:cNvSpPr>
            <a:spLocks noGrp="1" noChangeArrowheads="1"/>
          </p:cNvSpPr>
          <p:nvPr>
            <p:ph type="dt" sz="quarter" idx="10"/>
          </p:nvPr>
        </p:nvSpPr>
        <p:spPr>
          <a:xfrm>
            <a:off x="1401763" y="6192838"/>
            <a:ext cx="7480300" cy="100012"/>
          </a:xfrm>
          <a:prstGeom prst="rect">
            <a:avLst/>
          </a:prstGeom>
        </p:spPr>
        <p:txBody>
          <a:bodyPr/>
          <a:lstStyle>
            <a:lvl1pPr>
              <a:defRPr/>
            </a:lvl1pPr>
          </a:lstStyle>
          <a:p>
            <a:pPr>
              <a:defRPr/>
            </a:pPr>
            <a:endParaRPr lang="de-DE" dirty="0"/>
          </a:p>
        </p:txBody>
      </p:sp>
      <p:sp>
        <p:nvSpPr>
          <p:cNvPr id="11" name="Rectangle 20"/>
          <p:cNvSpPr>
            <a:spLocks noGrp="1" noChangeArrowheads="1"/>
          </p:cNvSpPr>
          <p:nvPr>
            <p:ph type="ftr" sz="quarter" idx="11"/>
          </p:nvPr>
        </p:nvSpPr>
        <p:spPr>
          <a:xfrm>
            <a:off x="1392238" y="6013450"/>
            <a:ext cx="7496175" cy="112713"/>
          </a:xfrm>
          <a:prstGeom prst="rect">
            <a:avLst/>
          </a:prstGeom>
        </p:spPr>
        <p:txBody>
          <a:bodyPr/>
          <a:lstStyle>
            <a:lvl1pPr>
              <a:defRPr/>
            </a:lvl1pPr>
          </a:lstStyle>
          <a:p>
            <a:pPr>
              <a:defRPr/>
            </a:pPr>
            <a:endParaRPr lang="en-US" dirty="0"/>
          </a:p>
        </p:txBody>
      </p:sp>
      <p:sp>
        <p:nvSpPr>
          <p:cNvPr id="12" name="Text Box 11"/>
          <p:cNvSpPr txBox="1">
            <a:spLocks noChangeAspect="1" noChangeArrowheads="1"/>
          </p:cNvSpPr>
          <p:nvPr userDrawn="1"/>
        </p:nvSpPr>
        <p:spPr bwMode="auto">
          <a:xfrm>
            <a:off x="7623174" y="6485837"/>
            <a:ext cx="12557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1765D548-6381-4E49-9F0A-B4313246CD16}" type="datetime1">
              <a:rPr lang="fr-FR" altLang="fr-FR" sz="800" noProof="0">
                <a:solidFill>
                  <a:schemeClr val="tx1"/>
                </a:solidFill>
              </a:rPr>
              <a:pPr algn="r"/>
              <a:t>05/11/2020</a:t>
            </a:fld>
            <a:r>
              <a:rPr lang="fr-FR" altLang="fr-FR" sz="800" noProof="0" dirty="0">
                <a:solidFill>
                  <a:schemeClr val="tx1"/>
                </a:solidFill>
              </a:rPr>
              <a:t> - Page </a:t>
            </a:r>
            <a:fld id="{8A3B4BB0-7EBD-479C-82C9-DC10CF3EE075}" type="slidenum">
              <a:rPr lang="fr-FR" altLang="fr-FR" sz="800" noProof="0">
                <a:solidFill>
                  <a:schemeClr val="tx1"/>
                </a:solidFill>
              </a:rPr>
              <a:pPr algn="r"/>
              <a:t>‹N°›</a:t>
            </a:fld>
            <a:endParaRPr lang="fr-FR" altLang="fr-FR" sz="800" noProof="0" dirty="0">
              <a:solidFill>
                <a:schemeClr val="tx1"/>
              </a:solidFill>
            </a:endParaRPr>
          </a:p>
        </p:txBody>
      </p:sp>
    </p:spTree>
    <p:extLst>
      <p:ext uri="{BB962C8B-B14F-4D97-AF65-F5344CB8AC3E}">
        <p14:creationId xmlns:p14="http://schemas.microsoft.com/office/powerpoint/2010/main" val="436516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userDrawn="1">
            <p:ph type="body" idx="1"/>
          </p:nvPr>
        </p:nvSpPr>
        <p:spPr bwMode="auto">
          <a:xfrm>
            <a:off x="457200" y="1628775"/>
            <a:ext cx="8229600"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dirty="0" smtClean="0"/>
              <a:t>Cliquez pour modifier les styles du texte du masque</a:t>
            </a:r>
          </a:p>
          <a:p>
            <a:pPr lvl="1"/>
            <a:r>
              <a:rPr lang="fr-FR" altLang="fr-FR" dirty="0" smtClean="0"/>
              <a:t>Deuxième niveau</a:t>
            </a:r>
          </a:p>
          <a:p>
            <a:pPr lvl="2"/>
            <a:r>
              <a:rPr lang="fr-FR" altLang="fr-FR" dirty="0" smtClean="0"/>
              <a:t>Troisième niveau</a:t>
            </a:r>
          </a:p>
        </p:txBody>
      </p:sp>
      <p:sp>
        <p:nvSpPr>
          <p:cNvPr id="1028" name="Rectangle 2"/>
          <p:cNvSpPr>
            <a:spLocks noGrp="1" noChangeArrowheads="1"/>
          </p:cNvSpPr>
          <p:nvPr userDrawn="1">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SzPct val="95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5.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603751" y="1376363"/>
            <a:ext cx="4283899" cy="378565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61950" lvl="1" indent="-342900">
              <a:buFont typeface="Arial" panose="020B0604020202020204" pitchFamily="34" charset="0"/>
              <a:buChar char="•"/>
              <a:defRPr/>
            </a:pPr>
            <a:r>
              <a:rPr lang="fr-FR" sz="2400" dirty="0" smtClean="0"/>
              <a:t>Bases juridiques</a:t>
            </a:r>
          </a:p>
          <a:p>
            <a:pPr marL="361950" lvl="1" indent="-342900">
              <a:buFont typeface="Arial" panose="020B0604020202020204" pitchFamily="34" charset="0"/>
              <a:buChar char="•"/>
              <a:defRPr/>
            </a:pPr>
            <a:r>
              <a:rPr lang="fr-FR" sz="2400" dirty="0" smtClean="0"/>
              <a:t>Pourquoi </a:t>
            </a:r>
            <a:r>
              <a:rPr lang="fr-FR" sz="2400" dirty="0"/>
              <a:t>une révision </a:t>
            </a:r>
            <a:r>
              <a:rPr lang="fr-FR" sz="2400" dirty="0" smtClean="0"/>
              <a:t>?</a:t>
            </a:r>
          </a:p>
          <a:p>
            <a:pPr marL="361950" lvl="1" indent="-342900">
              <a:buFont typeface="Arial" panose="020B0604020202020204" pitchFamily="34" charset="0"/>
              <a:buChar char="•"/>
              <a:defRPr/>
            </a:pPr>
            <a:r>
              <a:rPr lang="fr-CH" sz="2400" dirty="0" smtClean="0"/>
              <a:t>Nouvelles </a:t>
            </a:r>
            <a:r>
              <a:rPr lang="fr-CH" sz="2400" dirty="0"/>
              <a:t>modalités d'enregistrement</a:t>
            </a:r>
          </a:p>
          <a:p>
            <a:pPr marL="714375" lvl="2" indent="-342900">
              <a:buFont typeface="Wingdings" panose="05000000000000000000" pitchFamily="2" charset="2"/>
              <a:buChar char="Ø"/>
              <a:defRPr/>
            </a:pPr>
            <a:r>
              <a:rPr lang="fr-CH" sz="2400" dirty="0"/>
              <a:t>Renonciation</a:t>
            </a:r>
          </a:p>
          <a:p>
            <a:pPr marL="714375" lvl="2" indent="-342900">
              <a:buFont typeface="Wingdings" panose="05000000000000000000" pitchFamily="2" charset="2"/>
              <a:buChar char="Ø"/>
              <a:defRPr/>
            </a:pPr>
            <a:r>
              <a:rPr lang="fr-CH" sz="2400" dirty="0"/>
              <a:t>Simplifié</a:t>
            </a:r>
          </a:p>
          <a:p>
            <a:pPr marL="714375" lvl="2" indent="-342900">
              <a:buFont typeface="Wingdings" panose="05000000000000000000" pitchFamily="2" charset="2"/>
              <a:buChar char="Ø"/>
              <a:defRPr/>
            </a:pPr>
            <a:r>
              <a:rPr lang="fr-CH" sz="2400" dirty="0"/>
              <a:t>Systématique</a:t>
            </a:r>
          </a:p>
          <a:p>
            <a:pPr marL="342900" lvl="1" indent="-342900">
              <a:buFont typeface="Arial" panose="020B0604020202020204" pitchFamily="34" charset="0"/>
              <a:buChar char="•"/>
              <a:defRPr/>
            </a:pPr>
            <a:r>
              <a:rPr lang="fr-CH" sz="2400" dirty="0"/>
              <a:t>Informations </a:t>
            </a:r>
            <a:r>
              <a:rPr lang="fr-CH" sz="2400" dirty="0" smtClean="0"/>
              <a:t>complémentaires</a:t>
            </a:r>
          </a:p>
          <a:p>
            <a:pPr marL="342900" lvl="1" indent="-342900">
              <a:buFont typeface="Arial" panose="020B0604020202020204" pitchFamily="34" charset="0"/>
              <a:buChar char="•"/>
              <a:defRPr/>
            </a:pPr>
            <a:r>
              <a:rPr lang="fr-CH" sz="2400" dirty="0" smtClean="0"/>
              <a:t>Quizz</a:t>
            </a:r>
            <a:endParaRPr lang="fr-CH" sz="2400" dirty="0"/>
          </a:p>
        </p:txBody>
      </p:sp>
      <p:sp>
        <p:nvSpPr>
          <p:cNvPr id="10" name="Textfeld 9"/>
          <p:cNvSpPr txBox="1"/>
          <p:nvPr/>
        </p:nvSpPr>
        <p:spPr>
          <a:xfrm>
            <a:off x="4603751" y="190500"/>
            <a:ext cx="4283899"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lvl="1">
              <a:defRPr/>
            </a:pPr>
            <a:r>
              <a:rPr lang="fr-FR" sz="3200" b="1" dirty="0"/>
              <a:t>Enregistrement de la </a:t>
            </a:r>
          </a:p>
          <a:p>
            <a:pPr marL="0" lvl="1">
              <a:defRPr/>
            </a:pPr>
            <a:r>
              <a:rPr lang="fr-FR" sz="3200" b="1" dirty="0"/>
              <a:t>durée du travail</a:t>
            </a:r>
          </a:p>
        </p:txBody>
      </p:sp>
      <p:pic>
        <p:nvPicPr>
          <p:cNvPr id="20484" name="Grafik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450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37075" y="5886450"/>
            <a:ext cx="4572000" cy="62865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7" name="Rectangle 19"/>
          <p:cNvSpPr txBox="1">
            <a:spLocks noChangeArrowheads="1"/>
          </p:cNvSpPr>
          <p:nvPr/>
        </p:nvSpPr>
        <p:spPr>
          <a:xfrm>
            <a:off x="5305425" y="6173787"/>
            <a:ext cx="3576638" cy="103187"/>
          </a:xfrm>
          <a:prstGeom prst="rect">
            <a:avLst/>
          </a:prstGeom>
          <a:noFill/>
        </p:spPr>
        <p:txBody>
          <a:bodyPr/>
          <a:lstStyle>
            <a:defPPr>
              <a:defRPr lang="fr-FR"/>
            </a:defPPr>
            <a:lvl1pPr algn="r" rtl="0" eaLnBrk="0" fontAlgn="base" hangingPunct="0">
              <a:spcBef>
                <a:spcPct val="0"/>
              </a:spcBef>
              <a:spcAft>
                <a:spcPct val="0"/>
              </a:spcAft>
              <a:defRPr sz="1000" b="1"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H" sz="1000" b="1" i="0" u="none" strike="noStrike" kern="1200" cap="none" spc="0" normalizeH="0" baseline="0" noProof="0" dirty="0" smtClean="0">
                <a:ln>
                  <a:noFill/>
                </a:ln>
                <a:solidFill>
                  <a:prstClr val="black"/>
                </a:solidFill>
                <a:effectLst/>
                <a:uLnTx/>
                <a:uFillTx/>
                <a:latin typeface="Arial" charset="0"/>
                <a:ea typeface="+mn-ea"/>
                <a:cs typeface="+mn-cs"/>
              </a:rPr>
              <a:t>Office cantonal de l'inspection et des relations du travail</a:t>
            </a:r>
            <a:endParaRPr kumimoji="0" lang="de-DE" sz="10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 name="Rectangle 20"/>
          <p:cNvSpPr txBox="1">
            <a:spLocks noChangeArrowheads="1"/>
          </p:cNvSpPr>
          <p:nvPr/>
        </p:nvSpPr>
        <p:spPr>
          <a:xfrm>
            <a:off x="5010150" y="5994400"/>
            <a:ext cx="3876238" cy="112713"/>
          </a:xfrm>
          <a:prstGeom prst="rect">
            <a:avLst/>
          </a:prstGeom>
          <a:noFill/>
        </p:spPr>
        <p:txBody>
          <a:bodyPr/>
          <a:lstStyle>
            <a:defPPr>
              <a:defRPr lang="fr-FR"/>
            </a:defPPr>
            <a:lvl1pPr algn="r" rtl="0" eaLnBrk="0" fontAlgn="base" hangingPunct="0">
              <a:spcBef>
                <a:spcPct val="0"/>
              </a:spcBef>
              <a:spcAft>
                <a:spcPct val="0"/>
              </a:spcAft>
              <a:defRPr sz="1000" b="1"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1000" b="1" i="0" u="none" strike="noStrike" kern="1200" cap="none" spc="0" normalizeH="0" baseline="0" noProof="0" dirty="0" err="1" smtClean="0">
                <a:ln>
                  <a:noFill/>
                </a:ln>
                <a:solidFill>
                  <a:prstClr val="black"/>
                </a:solidFill>
                <a:effectLst/>
                <a:uLnTx/>
                <a:uFillTx/>
                <a:latin typeface="Arial" charset="0"/>
                <a:ea typeface="+mn-ea"/>
                <a:cs typeface="+mn-cs"/>
              </a:rPr>
              <a:t>Département</a:t>
            </a:r>
            <a:r>
              <a:rPr kumimoji="0" lang="de-DE" sz="1000" b="1" i="0" u="none" strike="noStrike" kern="1200" cap="none" spc="0" normalizeH="0" baseline="0" noProof="0" dirty="0" smtClean="0">
                <a:ln>
                  <a:noFill/>
                </a:ln>
                <a:solidFill>
                  <a:prstClr val="black"/>
                </a:solidFill>
                <a:effectLst/>
                <a:uLnTx/>
                <a:uFillTx/>
                <a:latin typeface="Arial" charset="0"/>
                <a:ea typeface="+mn-ea"/>
                <a:cs typeface="+mn-cs"/>
              </a:rPr>
              <a:t> de la </a:t>
            </a:r>
            <a:r>
              <a:rPr kumimoji="0" lang="de-DE" sz="1000" b="1" i="0" u="none" strike="noStrike" kern="1200" cap="none" spc="0" normalizeH="0" baseline="0" noProof="0" dirty="0" err="1" smtClean="0">
                <a:ln>
                  <a:noFill/>
                </a:ln>
                <a:solidFill>
                  <a:prstClr val="black"/>
                </a:solidFill>
                <a:effectLst/>
                <a:uLnTx/>
                <a:uFillTx/>
                <a:latin typeface="Arial" charset="0"/>
                <a:ea typeface="+mn-ea"/>
                <a:cs typeface="+mn-cs"/>
              </a:rPr>
              <a:t>sécurité</a:t>
            </a:r>
            <a:r>
              <a:rPr kumimoji="0" lang="de-DE" sz="1000" b="1" i="0" u="none" strike="noStrike" kern="1200" cap="none" spc="0" normalizeH="0" baseline="0" noProof="0" dirty="0" smtClean="0">
                <a:ln>
                  <a:noFill/>
                </a:ln>
                <a:solidFill>
                  <a:prstClr val="black"/>
                </a:solidFill>
                <a:effectLst/>
                <a:uLnTx/>
                <a:uFillTx/>
                <a:latin typeface="Arial" charset="0"/>
                <a:ea typeface="+mn-ea"/>
                <a:cs typeface="+mn-cs"/>
              </a:rPr>
              <a:t>, de </a:t>
            </a:r>
            <a:r>
              <a:rPr kumimoji="0" lang="de-DE" sz="1000" b="1" i="0" u="none" strike="noStrike" kern="1200" cap="none" spc="0" normalizeH="0" baseline="0" noProof="0" dirty="0" err="1" smtClean="0">
                <a:ln>
                  <a:noFill/>
                </a:ln>
                <a:solidFill>
                  <a:prstClr val="black"/>
                </a:solidFill>
                <a:effectLst/>
                <a:uLnTx/>
                <a:uFillTx/>
                <a:latin typeface="Arial" charset="0"/>
                <a:ea typeface="+mn-ea"/>
                <a:cs typeface="+mn-cs"/>
              </a:rPr>
              <a:t>l'emploi</a:t>
            </a:r>
            <a:r>
              <a:rPr kumimoji="0" lang="de-DE" sz="1000" b="1" i="0" u="none" strike="noStrike" kern="1200" cap="none" spc="0" normalizeH="0" baseline="0" noProof="0" dirty="0" smtClean="0">
                <a:ln>
                  <a:noFill/>
                </a:ln>
                <a:solidFill>
                  <a:prstClr val="black"/>
                </a:solidFill>
                <a:effectLst/>
                <a:uLnTx/>
                <a:uFillTx/>
                <a:latin typeface="Arial" charset="0"/>
                <a:ea typeface="+mn-ea"/>
                <a:cs typeface="+mn-cs"/>
              </a:rPr>
              <a:t> et de la </a:t>
            </a:r>
            <a:r>
              <a:rPr kumimoji="0" lang="de-DE" sz="1000" b="1" i="0" u="none" strike="noStrike" kern="1200" cap="none" spc="0" normalizeH="0" baseline="0" noProof="0" dirty="0" err="1" smtClean="0">
                <a:ln>
                  <a:noFill/>
                </a:ln>
                <a:solidFill>
                  <a:prstClr val="black"/>
                </a:solidFill>
                <a:effectLst/>
                <a:uLnTx/>
                <a:uFillTx/>
                <a:latin typeface="Arial" charset="0"/>
                <a:ea typeface="+mn-ea"/>
                <a:cs typeface="+mn-cs"/>
              </a:rPr>
              <a:t>santé</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p:transition advTm="410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a:spLocks noChangeArrowheads="1"/>
          </p:cNvSpPr>
          <p:nvPr/>
        </p:nvSpPr>
        <p:spPr bwMode="auto">
          <a:xfrm>
            <a:off x="247650" y="2049462"/>
            <a:ext cx="8640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SzTx/>
            </a:pPr>
            <a:r>
              <a:rPr lang="fr-FR" altLang="fr-FR" dirty="0" smtClean="0"/>
              <a:t>tous </a:t>
            </a:r>
            <a:r>
              <a:rPr lang="fr-FR" altLang="fr-FR" dirty="0"/>
              <a:t>ceux qui sont soumis aux dispositions sur le temps </a:t>
            </a:r>
            <a:r>
              <a:rPr lang="fr-FR" altLang="fr-FR" dirty="0" smtClean="0"/>
              <a:t>de travail</a:t>
            </a:r>
          </a:p>
          <a:p>
            <a:pPr marL="0" indent="0" algn="just" eaLnBrk="1" hangingPunct="1">
              <a:spcBef>
                <a:spcPct val="0"/>
              </a:spcBef>
              <a:buSzTx/>
              <a:buNone/>
            </a:pPr>
            <a:endParaRPr lang="fr-FR" altLang="fr-FR" dirty="0" smtClean="0"/>
          </a:p>
          <a:p>
            <a:pPr marL="0" indent="0" algn="ctr" eaLnBrk="1" hangingPunct="1">
              <a:spcBef>
                <a:spcPct val="0"/>
              </a:spcBef>
              <a:buSzTx/>
              <a:buNone/>
            </a:pPr>
            <a:r>
              <a:rPr lang="de-CH" altLang="fr-FR" b="1" dirty="0"/>
              <a:t>ET</a:t>
            </a:r>
            <a:r>
              <a:rPr lang="fr-FR" altLang="fr-FR" dirty="0" smtClean="0"/>
              <a:t/>
            </a:r>
            <a:br>
              <a:rPr lang="fr-FR" altLang="fr-FR" dirty="0" smtClean="0"/>
            </a:br>
            <a:endParaRPr lang="fr-FR" altLang="fr-FR" dirty="0" smtClean="0"/>
          </a:p>
          <a:p>
            <a:pPr algn="just" eaLnBrk="1" hangingPunct="1">
              <a:spcBef>
                <a:spcPct val="0"/>
              </a:spcBef>
              <a:buSzTx/>
            </a:pPr>
            <a:r>
              <a:rPr lang="fr-FR" altLang="fr-FR" dirty="0"/>
              <a:t>auxquels les nouvelles réglementations ne s'appliquent </a:t>
            </a:r>
            <a:r>
              <a:rPr lang="fr-FR" altLang="fr-FR" dirty="0" smtClean="0"/>
              <a:t>pas</a:t>
            </a:r>
            <a:endParaRPr lang="fr-CH" altLang="fr-FR" dirty="0"/>
          </a:p>
        </p:txBody>
      </p:sp>
      <p:sp>
        <p:nvSpPr>
          <p:cNvPr id="9" name="Textfeld 11"/>
          <p:cNvSpPr txBox="1">
            <a:spLocks noChangeArrowheads="1"/>
          </p:cNvSpPr>
          <p:nvPr/>
        </p:nvSpPr>
        <p:spPr bwMode="auto">
          <a:xfrm>
            <a:off x="247650" y="190500"/>
            <a:ext cx="864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sz="3200" b="1" dirty="0" err="1"/>
              <a:t>Enregistrement</a:t>
            </a:r>
            <a:r>
              <a:rPr lang="de-CH" altLang="fr-FR" sz="3200" b="1" dirty="0"/>
              <a:t> </a:t>
            </a:r>
            <a:r>
              <a:rPr lang="de-CH" altLang="fr-FR" sz="3200" b="1" u="sng" dirty="0" err="1" smtClean="0"/>
              <a:t>systématique</a:t>
            </a:r>
            <a:r>
              <a:rPr lang="de-CH" altLang="fr-FR" sz="3200" b="1" dirty="0" smtClean="0"/>
              <a:t> de </a:t>
            </a:r>
            <a:r>
              <a:rPr lang="de-CH" altLang="fr-FR" sz="3200" b="1" dirty="0"/>
              <a:t>la </a:t>
            </a:r>
            <a:r>
              <a:rPr lang="de-CH" altLang="fr-FR" sz="3200" b="1" dirty="0" err="1"/>
              <a:t>durée</a:t>
            </a:r>
            <a:r>
              <a:rPr lang="de-CH" altLang="fr-FR" sz="3200" b="1" dirty="0"/>
              <a:t> du </a:t>
            </a:r>
            <a:r>
              <a:rPr lang="de-CH" altLang="fr-FR" sz="3200" b="1" dirty="0" err="1" smtClean="0"/>
              <a:t>travail</a:t>
            </a:r>
            <a:endParaRPr lang="fr-CH" altLang="fr-FR" sz="3200" b="1" dirty="0"/>
          </a:p>
        </p:txBody>
      </p:sp>
      <p:sp>
        <p:nvSpPr>
          <p:cNvPr id="4" name="Textfeld 2"/>
          <p:cNvSpPr txBox="1">
            <a:spLocks noChangeArrowheads="1"/>
          </p:cNvSpPr>
          <p:nvPr/>
        </p:nvSpPr>
        <p:spPr bwMode="auto">
          <a:xfrm>
            <a:off x="247649" y="1279524"/>
            <a:ext cx="864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b="1" dirty="0" err="1" smtClean="0"/>
              <a:t>Salariés</a:t>
            </a:r>
            <a:r>
              <a:rPr lang="de-CH" altLang="fr-FR" b="1" dirty="0" smtClean="0"/>
              <a:t> </a:t>
            </a:r>
            <a:r>
              <a:rPr lang="de-CH" altLang="fr-FR" b="1" dirty="0" err="1" smtClean="0"/>
              <a:t>concernés</a:t>
            </a:r>
            <a:endParaRPr lang="fr-CH" altLang="fr-FR" b="1"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p:transition spd="med" advTm="281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a:spLocks noChangeArrowheads="1"/>
          </p:cNvSpPr>
          <p:nvPr/>
        </p:nvSpPr>
        <p:spPr bwMode="auto">
          <a:xfrm>
            <a:off x="247649" y="2049125"/>
            <a:ext cx="8640000"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lgn="just" eaLnBrk="1" hangingPunct="1">
              <a:spcBef>
                <a:spcPts val="0"/>
              </a:spcBef>
              <a:spcAft>
                <a:spcPts val="1200"/>
              </a:spcAft>
              <a:buSzTx/>
            </a:pPr>
            <a:r>
              <a:rPr lang="fr-FR" altLang="fr-FR" dirty="0" smtClean="0"/>
              <a:t>Durée </a:t>
            </a:r>
            <a:r>
              <a:rPr lang="fr-FR" altLang="fr-FR" dirty="0"/>
              <a:t>et </a:t>
            </a:r>
            <a:r>
              <a:rPr lang="fr-CH" altLang="fr-FR" dirty="0"/>
              <a:t>coordonnées temporelles du</a:t>
            </a:r>
            <a:r>
              <a:rPr lang="fr-FR" altLang="fr-FR" dirty="0"/>
              <a:t> travail quotidien et </a:t>
            </a:r>
            <a:r>
              <a:rPr lang="fr-FR" altLang="fr-FR" dirty="0" smtClean="0"/>
              <a:t>hebdomadaire</a:t>
            </a:r>
          </a:p>
          <a:p>
            <a:pPr marL="342900" indent="-342900" algn="just" eaLnBrk="1" hangingPunct="1">
              <a:spcBef>
                <a:spcPts val="0"/>
              </a:spcBef>
              <a:spcAft>
                <a:spcPts val="1200"/>
              </a:spcAft>
              <a:buSzTx/>
            </a:pPr>
            <a:r>
              <a:rPr lang="fr-CH" altLang="fr-FR" dirty="0"/>
              <a:t>Horaire et durée </a:t>
            </a:r>
            <a:r>
              <a:rPr lang="fr-FR" altLang="fr-FR" dirty="0"/>
              <a:t>des pauses d’une demi-heure et plus</a:t>
            </a:r>
            <a:endParaRPr lang="fr-CH" altLang="fr-FR" dirty="0"/>
          </a:p>
          <a:p>
            <a:pPr marL="342900" indent="-342900" algn="just" eaLnBrk="1" hangingPunct="1">
              <a:spcBef>
                <a:spcPts val="0"/>
              </a:spcBef>
              <a:spcAft>
                <a:spcPts val="1200"/>
              </a:spcAft>
              <a:buSzTx/>
            </a:pPr>
            <a:r>
              <a:rPr lang="fr-FR" altLang="fr-FR" dirty="0"/>
              <a:t>Jours de repos et de repos compensatoire accordés</a:t>
            </a:r>
            <a:endParaRPr lang="fr-CH" altLang="fr-FR" dirty="0"/>
          </a:p>
          <a:p>
            <a:pPr marL="342900" indent="-342900" algn="just" eaLnBrk="1" hangingPunct="1">
              <a:spcBef>
                <a:spcPts val="0"/>
              </a:spcBef>
              <a:spcAft>
                <a:spcPts val="1200"/>
              </a:spcAft>
              <a:buSzTx/>
            </a:pPr>
            <a:r>
              <a:rPr lang="fr-FR" altLang="fr-FR" dirty="0"/>
              <a:t>Suppléments de salaire et /ou de temps de repos dus en vertu de la </a:t>
            </a:r>
            <a:r>
              <a:rPr lang="fr-FR" altLang="fr-FR" dirty="0" smtClean="0"/>
              <a:t>loi</a:t>
            </a:r>
            <a:endParaRPr lang="fr-CH" altLang="fr-FR" dirty="0"/>
          </a:p>
        </p:txBody>
      </p:sp>
      <p:sp>
        <p:nvSpPr>
          <p:cNvPr id="6" name="Textfeld 11"/>
          <p:cNvSpPr txBox="1">
            <a:spLocks noChangeArrowheads="1"/>
          </p:cNvSpPr>
          <p:nvPr/>
        </p:nvSpPr>
        <p:spPr bwMode="auto">
          <a:xfrm>
            <a:off x="247650" y="188913"/>
            <a:ext cx="864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sz="3200" b="1" dirty="0" err="1"/>
              <a:t>Enregistrement</a:t>
            </a:r>
            <a:r>
              <a:rPr lang="de-CH" altLang="fr-FR" sz="3200" b="1" dirty="0"/>
              <a:t> </a:t>
            </a:r>
            <a:r>
              <a:rPr lang="de-CH" altLang="fr-FR" sz="3200" b="1" u="sng" dirty="0" err="1" smtClean="0"/>
              <a:t>systématique</a:t>
            </a:r>
            <a:r>
              <a:rPr lang="de-CH" altLang="fr-FR" sz="3200" b="1" dirty="0" smtClean="0"/>
              <a:t> de </a:t>
            </a:r>
            <a:r>
              <a:rPr lang="de-CH" altLang="fr-FR" sz="3200" b="1" dirty="0"/>
              <a:t>la </a:t>
            </a:r>
            <a:r>
              <a:rPr lang="de-CH" altLang="fr-FR" sz="3200" b="1" dirty="0" err="1"/>
              <a:t>durée</a:t>
            </a:r>
            <a:r>
              <a:rPr lang="de-CH" altLang="fr-FR" sz="3200" b="1" dirty="0"/>
              <a:t> du </a:t>
            </a:r>
            <a:r>
              <a:rPr lang="de-CH" altLang="fr-FR" sz="3200" b="1" dirty="0" err="1" smtClean="0"/>
              <a:t>travail</a:t>
            </a:r>
            <a:endParaRPr lang="fr-CH" altLang="fr-FR" sz="3200" b="1" dirty="0"/>
          </a:p>
        </p:txBody>
      </p:sp>
      <p:sp>
        <p:nvSpPr>
          <p:cNvPr id="7" name="Textfeld 2"/>
          <p:cNvSpPr txBox="1">
            <a:spLocks noChangeArrowheads="1"/>
          </p:cNvSpPr>
          <p:nvPr/>
        </p:nvSpPr>
        <p:spPr bwMode="auto">
          <a:xfrm>
            <a:off x="247648" y="1276350"/>
            <a:ext cx="864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b="1" dirty="0"/>
              <a:t>Obligation </a:t>
            </a:r>
            <a:r>
              <a:rPr lang="de-CH" altLang="fr-FR" b="1" dirty="0" err="1"/>
              <a:t>d'enregistrement</a:t>
            </a:r>
            <a:r>
              <a:rPr lang="de-CH" altLang="fr-FR" b="1" dirty="0"/>
              <a:t> </a:t>
            </a:r>
            <a:r>
              <a:rPr lang="de-CH" altLang="fr-FR" b="1" dirty="0" err="1"/>
              <a:t>dans</a:t>
            </a:r>
            <a:r>
              <a:rPr lang="de-CH" altLang="fr-FR" b="1" dirty="0"/>
              <a:t> la </a:t>
            </a:r>
            <a:r>
              <a:rPr lang="de-CH" altLang="fr-FR" b="1" dirty="0" err="1" smtClean="0"/>
              <a:t>pratique</a:t>
            </a:r>
            <a:endParaRPr lang="fr-CH" altLang="fr-FR" b="1"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p:transition spd="med" advTm="3033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bldLst>
      <p:bldP spid="3"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247650" y="190500"/>
            <a:ext cx="8640000" cy="576000"/>
          </a:xfrm>
        </p:spPr>
        <p:txBody>
          <a:bodyPr/>
          <a:lstStyle/>
          <a:p>
            <a:r>
              <a:rPr lang="de-CH" altLang="fr-FR" dirty="0" err="1" smtClean="0"/>
              <a:t>Informations</a:t>
            </a:r>
            <a:r>
              <a:rPr lang="de-CH" altLang="fr-FR" dirty="0" smtClean="0"/>
              <a:t> </a:t>
            </a:r>
            <a:r>
              <a:rPr lang="de-CH" altLang="fr-FR" dirty="0" err="1" smtClean="0"/>
              <a:t>complémentaires</a:t>
            </a:r>
            <a:endParaRPr lang="fr-CH" altLang="fr-FR" sz="1800" dirty="0" smtClean="0"/>
          </a:p>
        </p:txBody>
      </p:sp>
      <p:sp>
        <p:nvSpPr>
          <p:cNvPr id="6" name="Textfeld 5"/>
          <p:cNvSpPr txBox="1">
            <a:spLocks noChangeArrowheads="1"/>
          </p:cNvSpPr>
          <p:nvPr/>
        </p:nvSpPr>
        <p:spPr bwMode="auto">
          <a:xfrm>
            <a:off x="247650" y="643311"/>
            <a:ext cx="86400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SzTx/>
              <a:buNone/>
            </a:pPr>
            <a:r>
              <a:rPr lang="de-CH" altLang="fr-FR" sz="2300" dirty="0" err="1"/>
              <a:t>Où</a:t>
            </a:r>
            <a:r>
              <a:rPr lang="de-CH" altLang="fr-FR" sz="2300" dirty="0"/>
              <a:t> </a:t>
            </a:r>
            <a:r>
              <a:rPr lang="de-CH" altLang="fr-FR" sz="2300" dirty="0" err="1"/>
              <a:t>peut</a:t>
            </a:r>
            <a:r>
              <a:rPr lang="de-CH" altLang="fr-FR" sz="2300" dirty="0"/>
              <a:t>-on </a:t>
            </a:r>
            <a:r>
              <a:rPr lang="de-CH" altLang="fr-FR" sz="2300" dirty="0" err="1"/>
              <a:t>trouver</a:t>
            </a:r>
            <a:r>
              <a:rPr lang="de-CH" altLang="fr-FR" sz="2300" dirty="0"/>
              <a:t> des </a:t>
            </a:r>
            <a:r>
              <a:rPr lang="de-CH" altLang="fr-FR" sz="2300" dirty="0" err="1"/>
              <a:t>informations</a:t>
            </a:r>
            <a:r>
              <a:rPr lang="de-CH" altLang="fr-FR" sz="2300" dirty="0"/>
              <a:t> </a:t>
            </a:r>
            <a:r>
              <a:rPr lang="de-CH" altLang="fr-FR" sz="2300" dirty="0" err="1"/>
              <a:t>complémentaires</a:t>
            </a:r>
            <a:r>
              <a:rPr lang="de-CH" altLang="fr-FR" sz="2300" dirty="0"/>
              <a:t> ?</a:t>
            </a:r>
            <a:endParaRPr lang="de-CH" altLang="fr-FR" sz="2300" b="1" dirty="0" smtClean="0"/>
          </a:p>
          <a:p>
            <a:pPr eaLnBrk="1" hangingPunct="1">
              <a:spcBef>
                <a:spcPct val="0"/>
              </a:spcBef>
              <a:buSzTx/>
            </a:pPr>
            <a:r>
              <a:rPr lang="de-CH" altLang="fr-FR" sz="2300" b="1" dirty="0" err="1" smtClean="0"/>
              <a:t>Brochure</a:t>
            </a:r>
            <a:r>
              <a:rPr lang="de-CH" altLang="fr-FR" sz="2300" b="1" dirty="0" smtClean="0"/>
              <a:t> </a:t>
            </a:r>
            <a:r>
              <a:rPr lang="de-CH" altLang="fr-FR" sz="2300" b="1" dirty="0"/>
              <a:t>SECO </a:t>
            </a:r>
            <a:r>
              <a:rPr lang="de-CH" altLang="fr-FR" sz="2300" b="1" dirty="0" err="1"/>
              <a:t>sur</a:t>
            </a:r>
            <a:r>
              <a:rPr lang="de-CH" altLang="fr-FR" sz="2300" b="1" dirty="0"/>
              <a:t> </a:t>
            </a:r>
            <a:r>
              <a:rPr lang="de-CH" altLang="fr-FR" sz="2300" b="1" dirty="0" err="1"/>
              <a:t>l'enregistrement</a:t>
            </a:r>
            <a:r>
              <a:rPr lang="de-CH" altLang="fr-FR" sz="2300" b="1" dirty="0"/>
              <a:t> de la </a:t>
            </a:r>
            <a:r>
              <a:rPr lang="de-CH" altLang="fr-FR" sz="2300" b="1" dirty="0" err="1"/>
              <a:t>durée</a:t>
            </a:r>
            <a:r>
              <a:rPr lang="de-CH" altLang="fr-FR" sz="2300" b="1" dirty="0"/>
              <a:t> du </a:t>
            </a:r>
            <a:r>
              <a:rPr lang="de-CH" altLang="fr-FR" sz="2300" b="1" dirty="0" err="1"/>
              <a:t>travail</a:t>
            </a:r>
            <a:endParaRPr lang="fr-CH" altLang="fr-FR" sz="2300" b="1" dirty="0"/>
          </a:p>
        </p:txBody>
      </p:sp>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19846" y="1495426"/>
            <a:ext cx="6504308"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p:transition spd="med" advTm="584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 dirigeante élevée – Art. 9 OLT1</a:t>
            </a:r>
            <a:endParaRPr lang="fr-FR" dirty="0"/>
          </a:p>
        </p:txBody>
      </p:sp>
      <p:sp>
        <p:nvSpPr>
          <p:cNvPr id="3" name="Espace réservé du contenu 2"/>
          <p:cNvSpPr>
            <a:spLocks noGrp="1"/>
          </p:cNvSpPr>
          <p:nvPr>
            <p:ph idx="1"/>
          </p:nvPr>
        </p:nvSpPr>
        <p:spPr/>
        <p:txBody>
          <a:bodyPr/>
          <a:lstStyle/>
          <a:p>
            <a:r>
              <a:rPr lang="fr-FR" dirty="0" smtClean="0"/>
              <a:t>Certaines catégories d’entreprises ou de personnes ne sont pas soumises aux règles de durée du travail voir tout simplement à la </a:t>
            </a:r>
            <a:r>
              <a:rPr lang="fr-FR" dirty="0" err="1" smtClean="0"/>
              <a:t>LTr</a:t>
            </a:r>
            <a:r>
              <a:rPr lang="fr-FR" dirty="0" smtClean="0"/>
              <a:t> (art. 2, 3 et 4 </a:t>
            </a:r>
            <a:r>
              <a:rPr lang="fr-FR" dirty="0" err="1" smtClean="0"/>
              <a:t>LTr</a:t>
            </a:r>
            <a:r>
              <a:rPr lang="fr-FR" dirty="0" smtClean="0"/>
              <a:t>)</a:t>
            </a:r>
          </a:p>
          <a:p>
            <a:r>
              <a:rPr lang="fr-FR" dirty="0" smtClean="0"/>
              <a:t>…</a:t>
            </a:r>
          </a:p>
          <a:p>
            <a:endParaRPr lang="fr-FR" dirty="0" smtClean="0"/>
          </a:p>
          <a:p>
            <a:endParaRPr lang="fr-FR" dirty="0"/>
          </a:p>
          <a:p>
            <a:endParaRPr lang="fr-FR" dirty="0" smtClean="0"/>
          </a:p>
          <a:p>
            <a:endParaRPr lang="fr-FR" dirty="0"/>
          </a:p>
          <a:p>
            <a:pPr lvl="1"/>
            <a:r>
              <a:rPr lang="fr-FR" dirty="0" smtClean="0"/>
              <a:t>Le </a:t>
            </a:r>
            <a:r>
              <a:rPr lang="fr-FR" dirty="0"/>
              <a:t>critère qui prime est celui de la possibilité de prendre des décisions pour l’entreprise ou une partie de l’entreprise qui sont de nature à </a:t>
            </a:r>
            <a:r>
              <a:rPr lang="fr-FR" dirty="0" smtClean="0"/>
              <a:t>influencer </a:t>
            </a:r>
            <a:r>
              <a:rPr lang="fr-FR" dirty="0"/>
              <a:t>fortement l’avenir de l’entreprise ou sa structure</a:t>
            </a:r>
            <a:endParaRPr lang="fr-FR" dirty="0" smtClean="0"/>
          </a:p>
          <a:p>
            <a:endParaRPr lang="fr-FR" dirty="0"/>
          </a:p>
          <a:p>
            <a:endParaRPr lang="fr-FR" dirty="0" smtClean="0"/>
          </a:p>
          <a:p>
            <a:endParaRPr lang="fr-FR" dirty="0"/>
          </a:p>
        </p:txBody>
      </p:sp>
      <p:pic>
        <p:nvPicPr>
          <p:cNvPr id="5" name="Image 4"/>
          <p:cNvPicPr>
            <a:picLocks noChangeAspect="1"/>
          </p:cNvPicPr>
          <p:nvPr/>
        </p:nvPicPr>
        <p:blipFill rotWithShape="1">
          <a:blip r:embed="rId5" cstate="email">
            <a:extLst>
              <a:ext uri="{28A0092B-C50C-407E-A947-70E740481C1C}">
                <a14:useLocalDpi xmlns:a14="http://schemas.microsoft.com/office/drawing/2010/main"/>
              </a:ext>
            </a:extLst>
          </a:blip>
          <a:srcRect b="7773"/>
          <a:stretch/>
        </p:blipFill>
        <p:spPr>
          <a:xfrm>
            <a:off x="797295" y="2914642"/>
            <a:ext cx="7549410" cy="2092254"/>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948935030"/>
      </p:ext>
    </p:extLst>
  </p:cSld>
  <p:clrMapOvr>
    <a:masterClrMapping/>
  </p:clrMapOvr>
  <mc:AlternateContent xmlns:mc="http://schemas.openxmlformats.org/markup-compatibility/2006" xmlns:p14="http://schemas.microsoft.com/office/powerpoint/2010/main">
    <mc:Choice Requires="p14">
      <p:transition spd="slow" p14:dur="2000" advTm="145837"/>
    </mc:Choice>
    <mc:Fallback xmlns="">
      <p:transition spd="slow" advTm="145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Exercices</a:t>
            </a:r>
            <a:endParaRPr lang="fr-FR" dirty="0"/>
          </a:p>
        </p:txBody>
      </p:sp>
      <p:sp>
        <p:nvSpPr>
          <p:cNvPr id="3" name="Espace réservé du contenu 2"/>
          <p:cNvSpPr>
            <a:spLocks noGrp="1"/>
          </p:cNvSpPr>
          <p:nvPr>
            <p:ph idx="1"/>
          </p:nvPr>
        </p:nvSpPr>
        <p:spPr/>
        <p:txBody>
          <a:bodyPr/>
          <a:lstStyle/>
          <a:p>
            <a:pPr marL="0" indent="0" algn="ctr">
              <a:buNone/>
            </a:pPr>
            <a:endParaRPr lang="fr-FR" dirty="0" smtClean="0"/>
          </a:p>
          <a:p>
            <a:pPr marL="0" indent="0" algn="ctr">
              <a:buNone/>
            </a:pPr>
            <a:endParaRPr lang="fr-FR" dirty="0"/>
          </a:p>
          <a:p>
            <a:pPr marL="0" indent="0" algn="ctr">
              <a:buNone/>
            </a:pPr>
            <a:endParaRPr lang="fr-FR" dirty="0" smtClean="0"/>
          </a:p>
          <a:p>
            <a:pPr marL="0" indent="0" algn="ctr">
              <a:buNone/>
            </a:pPr>
            <a:r>
              <a:rPr lang="fr-FR" dirty="0" smtClean="0"/>
              <a:t>À vous de jouer en cliquant sur la bonne réponse</a:t>
            </a:r>
            <a:endParaRPr lang="fr-FR"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88054780"/>
      </p:ext>
    </p:extLst>
  </p:cSld>
  <p:clrMapOvr>
    <a:masterClrMapping/>
  </p:clrMapOvr>
  <mc:AlternateContent xmlns:mc="http://schemas.openxmlformats.org/markup-compatibility/2006" xmlns:p14="http://schemas.microsoft.com/office/powerpoint/2010/main">
    <mc:Choice Requires="p14">
      <p:transition spd="slow" p14:dur="2000" advTm="20919"/>
    </mc:Choice>
    <mc:Fallback xmlns="">
      <p:transition spd="slow" advTm="20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650" y="190500"/>
            <a:ext cx="8640000" cy="576000"/>
          </a:xfrm>
        </p:spPr>
        <p:txBody>
          <a:bodyPr>
            <a:normAutofit fontScale="90000"/>
          </a:bodyPr>
          <a:lstStyle/>
          <a:p>
            <a:r>
              <a:rPr lang="fr-CH" dirty="0" smtClean="0"/>
              <a:t>Madame A</a:t>
            </a:r>
            <a:endParaRPr lang="fr-CH" dirty="0"/>
          </a:p>
        </p:txBody>
      </p:sp>
      <p:sp>
        <p:nvSpPr>
          <p:cNvPr id="3" name="Espace réservé du contenu 2"/>
          <p:cNvSpPr>
            <a:spLocks noGrp="1"/>
          </p:cNvSpPr>
          <p:nvPr>
            <p:ph idx="1"/>
          </p:nvPr>
        </p:nvSpPr>
        <p:spPr>
          <a:xfrm>
            <a:off x="247650" y="910580"/>
            <a:ext cx="8640000" cy="4232370"/>
          </a:xfrm>
        </p:spPr>
        <p:txBody>
          <a:bodyPr>
            <a:noAutofit/>
          </a:bodyPr>
          <a:lstStyle/>
          <a:p>
            <a:pPr marL="266700" indent="-266700" algn="just"/>
            <a:r>
              <a:rPr lang="fr-CH" sz="2000" dirty="0" smtClean="0"/>
              <a:t>Directrice d'un département bancaire (clients privés) pour toute la Suisse – environ 500 collaborateurs</a:t>
            </a:r>
          </a:p>
          <a:p>
            <a:pPr marL="266700" indent="-266700"/>
            <a:r>
              <a:rPr lang="fr-CH" sz="2000" dirty="0" smtClean="0"/>
              <a:t>Horaires totalement déterminés par elle-même</a:t>
            </a:r>
          </a:p>
          <a:p>
            <a:pPr marL="266700" indent="-266700"/>
            <a:r>
              <a:rPr lang="fr-CH" sz="2000" dirty="0" smtClean="0"/>
              <a:t>Salaire annuel 350'000.- CHF (hors primes, bonus, etc.)</a:t>
            </a:r>
          </a:p>
          <a:p>
            <a:pPr marL="266700" indent="-266700"/>
            <a:r>
              <a:rPr lang="fr-CH" sz="2000" dirty="0" smtClean="0"/>
              <a:t>Convention collective nationale du personnel bancaire (CPB)</a:t>
            </a:r>
          </a:p>
          <a:p>
            <a:pPr marL="261938" indent="0">
              <a:buNone/>
            </a:pPr>
            <a:r>
              <a:rPr lang="fr-CH" sz="1800" b="1" dirty="0"/>
              <a:t>16. Saisie des heures de travail</a:t>
            </a:r>
          </a:p>
          <a:p>
            <a:pPr marL="261938" indent="0" algn="just">
              <a:buNone/>
            </a:pPr>
            <a:r>
              <a:rPr lang="fr-CH" sz="1800" dirty="0"/>
              <a:t>La renonciation à la saisie des heures de travail selon l’Article 73a et de </a:t>
            </a:r>
            <a:r>
              <a:rPr lang="fr-CH" sz="1800" dirty="0" smtClean="0"/>
              <a:t>la saisie </a:t>
            </a:r>
            <a:r>
              <a:rPr lang="fr-CH" sz="1800" dirty="0"/>
              <a:t>simplifiée des heures de travail selon l’Article 73b de l’Ordonnance </a:t>
            </a:r>
            <a:r>
              <a:rPr lang="fr-CH" sz="1800" dirty="0" smtClean="0"/>
              <a:t>1 sur </a:t>
            </a:r>
            <a:r>
              <a:rPr lang="fr-CH" sz="1800" dirty="0"/>
              <a:t>la loi sur le travail (LT 1) est réglée à l’Annexe 1 à la présente </a:t>
            </a:r>
            <a:r>
              <a:rPr lang="fr-CH" sz="1800" dirty="0" smtClean="0"/>
              <a:t>convention;</a:t>
            </a:r>
          </a:p>
          <a:p>
            <a:pPr marL="266700" indent="-266700"/>
            <a:r>
              <a:rPr lang="fr-CH" sz="2000" dirty="0" smtClean="0"/>
              <a:t>Ne souhaite pas enregistrer son temps de travail. </a:t>
            </a:r>
          </a:p>
          <a:p>
            <a:pPr marL="0" indent="0">
              <a:buNone/>
            </a:pPr>
            <a:endParaRPr lang="fr-CH" sz="1000" dirty="0" smtClean="0"/>
          </a:p>
          <a:p>
            <a:pPr marL="0" indent="0" algn="just">
              <a:buNone/>
            </a:pPr>
            <a:r>
              <a:rPr lang="fr-CH" sz="2000" dirty="0" smtClean="0"/>
              <a:t>Quel type d'enregistrement du temps de travail ?</a:t>
            </a:r>
            <a:endParaRPr lang="fr-CH" sz="2000" dirty="0"/>
          </a:p>
          <a:p>
            <a:endParaRPr lang="fr-CH" sz="2000" dirty="0" smtClean="0"/>
          </a:p>
          <a:p>
            <a:endParaRPr lang="fr-CH" sz="2000" dirty="0"/>
          </a:p>
        </p:txBody>
      </p:sp>
      <p:sp>
        <p:nvSpPr>
          <p:cNvPr id="6" name="ZoneTexte 5">
            <a:hlinkClick r:id="" action="ppaction://hlinkshowjump?jump=nextslide"/>
          </p:cNvPr>
          <p:cNvSpPr txBox="1"/>
          <p:nvPr/>
        </p:nvSpPr>
        <p:spPr>
          <a:xfrm>
            <a:off x="1118508" y="5098704"/>
            <a:ext cx="205056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Systématique</a:t>
            </a:r>
            <a:endParaRPr lang="fr-FR" sz="2400" dirty="0"/>
          </a:p>
        </p:txBody>
      </p:sp>
      <p:sp>
        <p:nvSpPr>
          <p:cNvPr id="7" name="ZoneTexte 6">
            <a:hlinkClick r:id="" action="ppaction://hlinkshowjump?jump=nextslide"/>
          </p:cNvPr>
          <p:cNvSpPr txBox="1"/>
          <p:nvPr/>
        </p:nvSpPr>
        <p:spPr>
          <a:xfrm>
            <a:off x="3800565" y="5098704"/>
            <a:ext cx="1350050"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Simplifié</a:t>
            </a:r>
            <a:endParaRPr lang="fr-FR" sz="2400" dirty="0"/>
          </a:p>
        </p:txBody>
      </p:sp>
      <p:sp>
        <p:nvSpPr>
          <p:cNvPr id="8" name="ZoneTexte 7">
            <a:hlinkClick r:id="" action="ppaction://hlinkshowjump?jump=nextslide"/>
          </p:cNvPr>
          <p:cNvSpPr txBox="1"/>
          <p:nvPr/>
        </p:nvSpPr>
        <p:spPr>
          <a:xfrm>
            <a:off x="5782110" y="5098703"/>
            <a:ext cx="1984839"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Renonciation</a:t>
            </a:r>
            <a:endParaRPr lang="fr-FR" sz="2400" dirty="0"/>
          </a:p>
        </p:txBody>
      </p:sp>
      <p:sp>
        <p:nvSpPr>
          <p:cNvPr id="9" name="ZoneTexte 8">
            <a:hlinkClick r:id="" action="ppaction://hlinkshowjump?jump=nextslide"/>
          </p:cNvPr>
          <p:cNvSpPr txBox="1"/>
          <p:nvPr/>
        </p:nvSpPr>
        <p:spPr>
          <a:xfrm>
            <a:off x="2971669" y="6005444"/>
            <a:ext cx="319831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Aucun enregistrement</a:t>
            </a:r>
            <a:endParaRPr lang="fr-FR" sz="2400" dirty="0"/>
          </a:p>
        </p:txBody>
      </p:sp>
    </p:spTree>
    <p:extLst>
      <p:ext uri="{BB962C8B-B14F-4D97-AF65-F5344CB8AC3E}">
        <p14:creationId xmlns:p14="http://schemas.microsoft.com/office/powerpoint/2010/main" val="117316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650" y="190500"/>
            <a:ext cx="8640000" cy="576000"/>
          </a:xfrm>
        </p:spPr>
        <p:txBody>
          <a:bodyPr>
            <a:normAutofit fontScale="90000"/>
          </a:bodyPr>
          <a:lstStyle/>
          <a:p>
            <a:r>
              <a:rPr lang="fr-CH" dirty="0" smtClean="0"/>
              <a:t>Madame A</a:t>
            </a:r>
            <a:endParaRPr lang="fr-CH" dirty="0"/>
          </a:p>
        </p:txBody>
      </p:sp>
      <p:sp>
        <p:nvSpPr>
          <p:cNvPr id="3" name="Espace réservé du contenu 2"/>
          <p:cNvSpPr>
            <a:spLocks noGrp="1"/>
          </p:cNvSpPr>
          <p:nvPr>
            <p:ph idx="1"/>
          </p:nvPr>
        </p:nvSpPr>
        <p:spPr>
          <a:xfrm>
            <a:off x="247650" y="707316"/>
            <a:ext cx="8640000" cy="4682306"/>
          </a:xfrm>
        </p:spPr>
        <p:txBody>
          <a:bodyPr>
            <a:noAutofit/>
          </a:bodyPr>
          <a:lstStyle/>
          <a:p>
            <a:pPr marL="0" indent="0" algn="just">
              <a:spcBef>
                <a:spcPts val="0"/>
              </a:spcBef>
              <a:spcAft>
                <a:spcPts val="600"/>
              </a:spcAft>
              <a:buNone/>
            </a:pPr>
            <a:endParaRPr lang="fr-CH" sz="2000" dirty="0" smtClean="0"/>
          </a:p>
          <a:p>
            <a:pPr marL="0" indent="0" algn="just">
              <a:spcBef>
                <a:spcPts val="0"/>
              </a:spcBef>
              <a:spcAft>
                <a:spcPts val="600"/>
              </a:spcAft>
              <a:buNone/>
            </a:pPr>
            <a:r>
              <a:rPr lang="fr-CH" sz="2000" dirty="0" smtClean="0"/>
              <a:t>Quel type d'enregistrement du temps de travail ?</a:t>
            </a:r>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smtClean="0"/>
          </a:p>
          <a:p>
            <a:pPr algn="just">
              <a:spcBef>
                <a:spcPts val="0"/>
              </a:spcBef>
              <a:spcAft>
                <a:spcPts val="600"/>
              </a:spcAft>
            </a:pPr>
            <a:r>
              <a:rPr lang="fr-CH" dirty="0" smtClean="0"/>
              <a:t>Renonciation possible </a:t>
            </a:r>
            <a:r>
              <a:rPr lang="fr-CH" dirty="0"/>
              <a:t>:</a:t>
            </a:r>
          </a:p>
          <a:p>
            <a:pPr lvl="1" algn="just">
              <a:spcBef>
                <a:spcPts val="0"/>
              </a:spcBef>
              <a:spcAft>
                <a:spcPts val="600"/>
              </a:spcAft>
            </a:pPr>
            <a:r>
              <a:rPr lang="fr-CH" dirty="0" smtClean="0"/>
              <a:t>Grande autonomie dans le travail</a:t>
            </a:r>
          </a:p>
          <a:p>
            <a:pPr lvl="1" algn="just">
              <a:spcBef>
                <a:spcPts val="0"/>
              </a:spcBef>
              <a:spcAft>
                <a:spcPts val="600"/>
              </a:spcAft>
            </a:pPr>
            <a:r>
              <a:rPr lang="fr-CH" dirty="0" smtClean="0"/>
              <a:t>Au moins 50% des horaires fixés librement</a:t>
            </a:r>
          </a:p>
          <a:p>
            <a:pPr lvl="1" algn="just">
              <a:spcBef>
                <a:spcPts val="0"/>
              </a:spcBef>
              <a:spcAft>
                <a:spcPts val="600"/>
              </a:spcAft>
            </a:pPr>
            <a:r>
              <a:rPr lang="fr-CH" dirty="0" smtClean="0"/>
              <a:t>Salaire </a:t>
            </a:r>
            <a:r>
              <a:rPr lang="fr-CH" dirty="0"/>
              <a:t>&gt;</a:t>
            </a:r>
            <a:r>
              <a:rPr lang="fr-CH" dirty="0" smtClean="0"/>
              <a:t> 120’000.-</a:t>
            </a:r>
          </a:p>
          <a:p>
            <a:pPr lvl="1" algn="just">
              <a:spcBef>
                <a:spcPts val="0"/>
              </a:spcBef>
              <a:spcAft>
                <a:spcPts val="600"/>
              </a:spcAft>
            </a:pPr>
            <a:r>
              <a:rPr lang="fr-CH" dirty="0" smtClean="0"/>
              <a:t>CCT prévoit la renonciation</a:t>
            </a:r>
          </a:p>
          <a:p>
            <a:pPr lvl="1" algn="just">
              <a:spcBef>
                <a:spcPts val="0"/>
              </a:spcBef>
              <a:spcAft>
                <a:spcPts val="600"/>
              </a:spcAft>
            </a:pPr>
            <a:r>
              <a:rPr lang="fr-CH" dirty="0" smtClean="0"/>
              <a:t>Accord individuel : probable</a:t>
            </a:r>
          </a:p>
          <a:p>
            <a:pPr algn="just">
              <a:spcBef>
                <a:spcPts val="0"/>
              </a:spcBef>
              <a:spcAft>
                <a:spcPts val="600"/>
              </a:spcAft>
            </a:pPr>
            <a:r>
              <a:rPr lang="fr-CH" dirty="0" smtClean="0"/>
              <a:t>Simplifié reste également possible :</a:t>
            </a:r>
          </a:p>
          <a:p>
            <a:pPr lvl="1" algn="just">
              <a:spcBef>
                <a:spcPts val="0"/>
              </a:spcBef>
              <a:spcAft>
                <a:spcPts val="600"/>
              </a:spcAft>
            </a:pPr>
            <a:r>
              <a:rPr lang="fr-CH" dirty="0"/>
              <a:t>Accord </a:t>
            </a:r>
            <a:r>
              <a:rPr lang="fr-CH" dirty="0" smtClean="0"/>
              <a:t>individuel ou collectif </a:t>
            </a:r>
            <a:r>
              <a:rPr lang="fr-CH" dirty="0"/>
              <a:t>: probable</a:t>
            </a:r>
          </a:p>
          <a:p>
            <a:pPr lvl="1" algn="just">
              <a:spcBef>
                <a:spcPts val="0"/>
              </a:spcBef>
              <a:spcAft>
                <a:spcPts val="600"/>
              </a:spcAft>
            </a:pPr>
            <a:r>
              <a:rPr lang="fr-CH" dirty="0" smtClean="0"/>
              <a:t>Au moins 25% </a:t>
            </a:r>
            <a:r>
              <a:rPr lang="fr-CH" dirty="0"/>
              <a:t>du temps de travail fixé </a:t>
            </a:r>
            <a:r>
              <a:rPr lang="fr-CH" dirty="0" smtClean="0"/>
              <a:t>librement</a:t>
            </a:r>
          </a:p>
          <a:p>
            <a:pPr algn="just">
              <a:spcBef>
                <a:spcPts val="0"/>
              </a:spcBef>
              <a:spcAft>
                <a:spcPts val="600"/>
              </a:spcAft>
            </a:pPr>
            <a:r>
              <a:rPr lang="fr-CH" dirty="0" smtClean="0"/>
              <a:t>Systématique : reste possible dans tous les cas</a:t>
            </a:r>
            <a:endParaRPr lang="fr-CH" dirty="0"/>
          </a:p>
          <a:p>
            <a:pPr lvl="1" algn="just">
              <a:spcBef>
                <a:spcPts val="0"/>
              </a:spcBef>
              <a:spcAft>
                <a:spcPts val="600"/>
              </a:spcAft>
            </a:pPr>
            <a:endParaRPr lang="fr-CH" dirty="0" smtClean="0"/>
          </a:p>
          <a:p>
            <a:pPr lvl="1" algn="just">
              <a:spcBef>
                <a:spcPts val="0"/>
              </a:spcBef>
              <a:spcAft>
                <a:spcPts val="600"/>
              </a:spcAft>
            </a:pPr>
            <a:endParaRPr lang="fr-CH" dirty="0" smtClean="0"/>
          </a:p>
          <a:p>
            <a:pPr lvl="1" algn="just">
              <a:spcBef>
                <a:spcPts val="0"/>
              </a:spcBef>
              <a:spcAft>
                <a:spcPts val="600"/>
              </a:spcAft>
            </a:pPr>
            <a:endParaRPr lang="fr-CH" sz="1400" dirty="0" smtClean="0"/>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smtClean="0"/>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a:p>
        </p:txBody>
      </p:sp>
      <p:sp>
        <p:nvSpPr>
          <p:cNvPr id="6" name="ZoneTexte 5"/>
          <p:cNvSpPr txBox="1"/>
          <p:nvPr/>
        </p:nvSpPr>
        <p:spPr>
          <a:xfrm>
            <a:off x="1118508" y="1663758"/>
            <a:ext cx="2050561" cy="461665"/>
          </a:xfrm>
          <a:prstGeom prst="rect">
            <a:avLst/>
          </a:prstGeom>
          <a:solidFill>
            <a:srgbClr val="92D050"/>
          </a:solidFill>
          <a:effectLst>
            <a:outerShdw blurRad="50800" dist="38100" dir="5400000" algn="t" rotWithShape="0">
              <a:prstClr val="black">
                <a:alpha val="40000"/>
              </a:prstClr>
            </a:outerShdw>
          </a:effectLst>
        </p:spPr>
        <p:txBody>
          <a:bodyPr wrap="none" rtlCol="0">
            <a:spAutoFit/>
          </a:bodyPr>
          <a:lstStyle/>
          <a:p>
            <a:r>
              <a:rPr lang="fr-FR" sz="2400" dirty="0" smtClean="0"/>
              <a:t>Systématique</a:t>
            </a:r>
            <a:endParaRPr lang="fr-FR" sz="2400" dirty="0"/>
          </a:p>
        </p:txBody>
      </p:sp>
      <p:sp>
        <p:nvSpPr>
          <p:cNvPr id="7" name="ZoneTexte 6"/>
          <p:cNvSpPr txBox="1"/>
          <p:nvPr/>
        </p:nvSpPr>
        <p:spPr>
          <a:xfrm>
            <a:off x="3800565" y="1663758"/>
            <a:ext cx="1350050" cy="461665"/>
          </a:xfrm>
          <a:prstGeom prst="rect">
            <a:avLst/>
          </a:prstGeom>
          <a:solidFill>
            <a:srgbClr val="92D050"/>
          </a:solidFill>
          <a:effectLst>
            <a:outerShdw blurRad="50800" dist="38100" dir="5400000" algn="t" rotWithShape="0">
              <a:prstClr val="black">
                <a:alpha val="40000"/>
              </a:prstClr>
            </a:outerShdw>
          </a:effectLst>
        </p:spPr>
        <p:txBody>
          <a:bodyPr wrap="none" rtlCol="0">
            <a:spAutoFit/>
          </a:bodyPr>
          <a:lstStyle/>
          <a:p>
            <a:r>
              <a:rPr lang="fr-FR" sz="2400" dirty="0" smtClean="0"/>
              <a:t>Simplifié</a:t>
            </a:r>
            <a:endParaRPr lang="fr-FR" sz="2400" dirty="0"/>
          </a:p>
        </p:txBody>
      </p:sp>
      <p:sp>
        <p:nvSpPr>
          <p:cNvPr id="8" name="ZoneTexte 7"/>
          <p:cNvSpPr txBox="1"/>
          <p:nvPr/>
        </p:nvSpPr>
        <p:spPr>
          <a:xfrm>
            <a:off x="5782110" y="1663757"/>
            <a:ext cx="1984839" cy="461665"/>
          </a:xfrm>
          <a:prstGeom prst="rect">
            <a:avLst/>
          </a:prstGeom>
          <a:solidFill>
            <a:srgbClr val="92D050"/>
          </a:solidFill>
          <a:effectLst>
            <a:outerShdw blurRad="50800" dist="38100" dir="5400000" algn="t" rotWithShape="0">
              <a:prstClr val="black">
                <a:alpha val="40000"/>
              </a:prstClr>
            </a:outerShdw>
          </a:effectLst>
        </p:spPr>
        <p:txBody>
          <a:bodyPr wrap="none" rtlCol="0">
            <a:spAutoFit/>
          </a:bodyPr>
          <a:lstStyle/>
          <a:p>
            <a:r>
              <a:rPr lang="fr-FR" sz="2400" dirty="0" smtClean="0"/>
              <a:t>Renonciation</a:t>
            </a:r>
            <a:endParaRPr lang="fr-FR" sz="2400" dirty="0"/>
          </a:p>
        </p:txBody>
      </p:sp>
      <p:sp>
        <p:nvSpPr>
          <p:cNvPr id="4" name="Flèche droite rayée 3">
            <a:hlinkClick r:id="" action="ppaction://hlinkshowjump?jump=nextslide"/>
          </p:cNvPr>
          <p:cNvSpPr/>
          <p:nvPr/>
        </p:nvSpPr>
        <p:spPr>
          <a:xfrm>
            <a:off x="7558089" y="5757863"/>
            <a:ext cx="1329562" cy="671512"/>
          </a:xfrm>
          <a:prstGeom prst="stripedRigh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hlinkClick r:id="" action="ppaction://hlinkshowjump?jump=nextslide"/>
          </p:cNvPr>
          <p:cNvSpPr txBox="1"/>
          <p:nvPr/>
        </p:nvSpPr>
        <p:spPr>
          <a:xfrm>
            <a:off x="7745816" y="5903259"/>
            <a:ext cx="954107" cy="369332"/>
          </a:xfrm>
          <a:prstGeom prst="rect">
            <a:avLst/>
          </a:prstGeom>
          <a:noFill/>
        </p:spPr>
        <p:txBody>
          <a:bodyPr wrap="none" rtlCol="0">
            <a:spAutoFit/>
          </a:bodyPr>
          <a:lstStyle/>
          <a:p>
            <a:r>
              <a:rPr lang="fr-FR" dirty="0" smtClean="0"/>
              <a:t>Suivant</a:t>
            </a:r>
            <a:endParaRPr lang="fr-FR" dirty="0"/>
          </a:p>
        </p:txBody>
      </p:sp>
    </p:spTree>
    <p:extLst>
      <p:ext uri="{BB962C8B-B14F-4D97-AF65-F5344CB8AC3E}">
        <p14:creationId xmlns:p14="http://schemas.microsoft.com/office/powerpoint/2010/main" val="403026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650" y="190500"/>
            <a:ext cx="8640000" cy="576000"/>
          </a:xfrm>
        </p:spPr>
        <p:txBody>
          <a:bodyPr>
            <a:normAutofit fontScale="90000"/>
          </a:bodyPr>
          <a:lstStyle/>
          <a:p>
            <a:r>
              <a:rPr lang="fr-CH" dirty="0" smtClean="0"/>
              <a:t>Monsieur B</a:t>
            </a:r>
            <a:endParaRPr lang="fr-CH" dirty="0"/>
          </a:p>
        </p:txBody>
      </p:sp>
      <p:sp>
        <p:nvSpPr>
          <p:cNvPr id="3" name="Espace réservé du contenu 2"/>
          <p:cNvSpPr>
            <a:spLocks noGrp="1"/>
          </p:cNvSpPr>
          <p:nvPr>
            <p:ph idx="1"/>
          </p:nvPr>
        </p:nvSpPr>
        <p:spPr>
          <a:xfrm>
            <a:off x="247650" y="906165"/>
            <a:ext cx="8640000" cy="3322936"/>
          </a:xfrm>
        </p:spPr>
        <p:txBody>
          <a:bodyPr>
            <a:noAutofit/>
          </a:bodyPr>
          <a:lstStyle/>
          <a:p>
            <a:pPr marL="266700" indent="-266700" algn="just"/>
            <a:r>
              <a:rPr lang="fr-CH" sz="2000" dirty="0" smtClean="0"/>
              <a:t>Comptable dans une fiduciaire – 20 collaborateurs</a:t>
            </a:r>
          </a:p>
          <a:p>
            <a:pPr marL="266700" indent="-266700" algn="just"/>
            <a:r>
              <a:rPr lang="fr-CH" sz="2000" dirty="0" smtClean="0"/>
              <a:t>Horaires "libres" (présence obligatoire de 9h00 à 11h00 et de 14h00 à 16h00) – 42 heures/semaine</a:t>
            </a:r>
          </a:p>
          <a:p>
            <a:pPr marL="266700" indent="-266700" algn="just"/>
            <a:r>
              <a:rPr lang="fr-CH" sz="2000" dirty="0" smtClean="0"/>
              <a:t>Salaire annuel 65'000.- CHF</a:t>
            </a:r>
          </a:p>
          <a:p>
            <a:pPr marL="266700" indent="-266700" algn="just"/>
            <a:r>
              <a:rPr lang="fr-CH" sz="2000" dirty="0" smtClean="0"/>
              <a:t>Pas de convention collective</a:t>
            </a:r>
          </a:p>
          <a:p>
            <a:pPr marL="266700" indent="-266700" algn="just"/>
            <a:r>
              <a:rPr lang="fr-CH" sz="2000" dirty="0" smtClean="0"/>
              <a:t>L'employeur souhaite "optimiser son organisation" en supprimant les pointeuses</a:t>
            </a:r>
          </a:p>
          <a:p>
            <a:pPr marL="0" indent="0" algn="just">
              <a:buNone/>
            </a:pPr>
            <a:endParaRPr lang="fr-CH" sz="1000" dirty="0" smtClean="0"/>
          </a:p>
          <a:p>
            <a:pPr marL="0" indent="0" algn="just">
              <a:buNone/>
            </a:pPr>
            <a:r>
              <a:rPr lang="fr-CH" sz="2000" dirty="0" smtClean="0"/>
              <a:t>Quel type d'enregistrement du temps de travail ?</a:t>
            </a:r>
            <a:endParaRPr lang="fr-CH" sz="2000" dirty="0"/>
          </a:p>
        </p:txBody>
      </p:sp>
      <p:sp>
        <p:nvSpPr>
          <p:cNvPr id="10" name="ZoneTexte 9">
            <a:hlinkClick r:id="" action="ppaction://hlinkshowjump?jump=nextslide"/>
          </p:cNvPr>
          <p:cNvSpPr txBox="1"/>
          <p:nvPr/>
        </p:nvSpPr>
        <p:spPr>
          <a:xfrm>
            <a:off x="1118508" y="5098704"/>
            <a:ext cx="205056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Systématique</a:t>
            </a:r>
            <a:endParaRPr lang="fr-FR" sz="2400" dirty="0"/>
          </a:p>
        </p:txBody>
      </p:sp>
      <p:sp>
        <p:nvSpPr>
          <p:cNvPr id="11" name="ZoneTexte 10">
            <a:hlinkClick r:id="" action="ppaction://hlinkshowjump?jump=nextslide"/>
          </p:cNvPr>
          <p:cNvSpPr txBox="1"/>
          <p:nvPr/>
        </p:nvSpPr>
        <p:spPr>
          <a:xfrm>
            <a:off x="3800565" y="5098704"/>
            <a:ext cx="1350050"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Simplifié</a:t>
            </a:r>
            <a:endParaRPr lang="fr-FR" sz="2400" dirty="0"/>
          </a:p>
        </p:txBody>
      </p:sp>
      <p:sp>
        <p:nvSpPr>
          <p:cNvPr id="12" name="ZoneTexte 11">
            <a:hlinkClick r:id="" action="ppaction://hlinkshowjump?jump=nextslide"/>
          </p:cNvPr>
          <p:cNvSpPr txBox="1"/>
          <p:nvPr/>
        </p:nvSpPr>
        <p:spPr>
          <a:xfrm>
            <a:off x="5782110" y="5098703"/>
            <a:ext cx="1984839"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Renonciation</a:t>
            </a:r>
            <a:endParaRPr lang="fr-FR" sz="2400" dirty="0"/>
          </a:p>
        </p:txBody>
      </p:sp>
      <p:sp>
        <p:nvSpPr>
          <p:cNvPr id="13" name="ZoneTexte 12">
            <a:hlinkClick r:id="" action="ppaction://hlinkshowjump?jump=nextslide"/>
          </p:cNvPr>
          <p:cNvSpPr txBox="1"/>
          <p:nvPr/>
        </p:nvSpPr>
        <p:spPr>
          <a:xfrm>
            <a:off x="2971669" y="6005444"/>
            <a:ext cx="319831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Aucun enregistrement</a:t>
            </a:r>
            <a:endParaRPr lang="fr-FR" sz="2400" dirty="0"/>
          </a:p>
        </p:txBody>
      </p:sp>
    </p:spTree>
    <p:extLst>
      <p:ext uri="{BB962C8B-B14F-4D97-AF65-F5344CB8AC3E}">
        <p14:creationId xmlns:p14="http://schemas.microsoft.com/office/powerpoint/2010/main" val="219873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650" y="190500"/>
            <a:ext cx="8640000" cy="576000"/>
          </a:xfrm>
        </p:spPr>
        <p:txBody>
          <a:bodyPr>
            <a:normAutofit fontScale="90000"/>
          </a:bodyPr>
          <a:lstStyle/>
          <a:p>
            <a:r>
              <a:rPr lang="fr-CH" dirty="0" smtClean="0"/>
              <a:t>Monsieur B</a:t>
            </a:r>
            <a:endParaRPr lang="fr-CH" dirty="0"/>
          </a:p>
        </p:txBody>
      </p:sp>
      <p:sp>
        <p:nvSpPr>
          <p:cNvPr id="3" name="Espace réservé du contenu 2"/>
          <p:cNvSpPr>
            <a:spLocks noGrp="1"/>
          </p:cNvSpPr>
          <p:nvPr>
            <p:ph idx="1"/>
          </p:nvPr>
        </p:nvSpPr>
        <p:spPr>
          <a:xfrm>
            <a:off x="247650" y="707316"/>
            <a:ext cx="8640000" cy="4682306"/>
          </a:xfrm>
        </p:spPr>
        <p:txBody>
          <a:bodyPr>
            <a:noAutofit/>
          </a:bodyPr>
          <a:lstStyle/>
          <a:p>
            <a:pPr marL="0" indent="0" algn="just">
              <a:spcBef>
                <a:spcPts val="0"/>
              </a:spcBef>
              <a:spcAft>
                <a:spcPts val="600"/>
              </a:spcAft>
              <a:buNone/>
            </a:pPr>
            <a:endParaRPr lang="fr-CH" sz="2000" dirty="0" smtClean="0"/>
          </a:p>
          <a:p>
            <a:pPr marL="0" indent="0" algn="just">
              <a:spcBef>
                <a:spcPts val="0"/>
              </a:spcBef>
              <a:spcAft>
                <a:spcPts val="600"/>
              </a:spcAft>
              <a:buNone/>
            </a:pPr>
            <a:r>
              <a:rPr lang="fr-CH" sz="2000" dirty="0" smtClean="0"/>
              <a:t>Quel type d'enregistrement du temps de travail ?</a:t>
            </a:r>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smtClean="0"/>
          </a:p>
          <a:p>
            <a:pPr algn="just">
              <a:spcBef>
                <a:spcPts val="0"/>
              </a:spcBef>
              <a:spcAft>
                <a:spcPts val="600"/>
              </a:spcAft>
            </a:pPr>
            <a:r>
              <a:rPr lang="fr-CH" dirty="0" smtClean="0">
                <a:solidFill>
                  <a:srgbClr val="FF0000"/>
                </a:solidFill>
              </a:rPr>
              <a:t>Renonciation impossible :</a:t>
            </a:r>
          </a:p>
          <a:p>
            <a:pPr lvl="1" algn="just">
              <a:spcBef>
                <a:spcPts val="0"/>
              </a:spcBef>
              <a:spcAft>
                <a:spcPts val="600"/>
              </a:spcAft>
            </a:pPr>
            <a:r>
              <a:rPr lang="fr-CH" dirty="0" smtClean="0"/>
              <a:t>Pas de possibilité de fixer librement au moins 50% de son temps de travail</a:t>
            </a:r>
          </a:p>
          <a:p>
            <a:pPr lvl="1" algn="just">
              <a:spcBef>
                <a:spcPts val="0"/>
              </a:spcBef>
              <a:spcAft>
                <a:spcPts val="600"/>
              </a:spcAft>
            </a:pPr>
            <a:r>
              <a:rPr lang="fr-CH" dirty="0" smtClean="0"/>
              <a:t>Salaire &lt; 120’000.-</a:t>
            </a:r>
          </a:p>
          <a:p>
            <a:pPr lvl="1" algn="just">
              <a:spcBef>
                <a:spcPts val="0"/>
              </a:spcBef>
              <a:spcAft>
                <a:spcPts val="600"/>
              </a:spcAft>
            </a:pPr>
            <a:r>
              <a:rPr lang="fr-CH" dirty="0" smtClean="0"/>
              <a:t>Pas de CCT prévoyant la renonciation</a:t>
            </a:r>
          </a:p>
          <a:p>
            <a:pPr algn="just">
              <a:spcBef>
                <a:spcPts val="0"/>
              </a:spcBef>
              <a:spcAft>
                <a:spcPts val="600"/>
              </a:spcAft>
            </a:pPr>
            <a:r>
              <a:rPr lang="fr-CH" dirty="0" smtClean="0"/>
              <a:t>Simplifié possible :</a:t>
            </a:r>
          </a:p>
          <a:p>
            <a:pPr lvl="1" algn="just">
              <a:spcBef>
                <a:spcPts val="0"/>
              </a:spcBef>
              <a:spcAft>
                <a:spcPts val="600"/>
              </a:spcAft>
            </a:pPr>
            <a:r>
              <a:rPr lang="fr-CH" dirty="0"/>
              <a:t>Accord </a:t>
            </a:r>
            <a:r>
              <a:rPr lang="fr-CH" dirty="0" smtClean="0"/>
              <a:t>individuel ou collectif </a:t>
            </a:r>
            <a:r>
              <a:rPr lang="fr-CH" dirty="0"/>
              <a:t>: probable</a:t>
            </a:r>
          </a:p>
          <a:p>
            <a:pPr lvl="1" algn="just">
              <a:spcBef>
                <a:spcPts val="0"/>
              </a:spcBef>
              <a:spcAft>
                <a:spcPts val="600"/>
              </a:spcAft>
            </a:pPr>
            <a:r>
              <a:rPr lang="fr-CH" dirty="0" smtClean="0"/>
              <a:t>Au moins 25% </a:t>
            </a:r>
            <a:r>
              <a:rPr lang="fr-CH" dirty="0"/>
              <a:t>du temps de travail fixé </a:t>
            </a:r>
            <a:r>
              <a:rPr lang="fr-CH" dirty="0" smtClean="0"/>
              <a:t>librement</a:t>
            </a:r>
          </a:p>
          <a:p>
            <a:pPr algn="just">
              <a:spcBef>
                <a:spcPts val="0"/>
              </a:spcBef>
              <a:spcAft>
                <a:spcPts val="600"/>
              </a:spcAft>
            </a:pPr>
            <a:r>
              <a:rPr lang="fr-CH" dirty="0"/>
              <a:t>Systématique : reste possible dans tous les cas</a:t>
            </a:r>
          </a:p>
          <a:p>
            <a:pPr lvl="1" algn="just">
              <a:spcBef>
                <a:spcPts val="0"/>
              </a:spcBef>
              <a:spcAft>
                <a:spcPts val="600"/>
              </a:spcAft>
            </a:pPr>
            <a:endParaRPr lang="fr-CH" dirty="0"/>
          </a:p>
          <a:p>
            <a:pPr lvl="1" algn="just">
              <a:spcBef>
                <a:spcPts val="0"/>
              </a:spcBef>
              <a:spcAft>
                <a:spcPts val="600"/>
              </a:spcAft>
            </a:pPr>
            <a:endParaRPr lang="fr-CH" dirty="0" smtClean="0"/>
          </a:p>
          <a:p>
            <a:pPr lvl="1" algn="just">
              <a:spcBef>
                <a:spcPts val="0"/>
              </a:spcBef>
              <a:spcAft>
                <a:spcPts val="600"/>
              </a:spcAft>
            </a:pPr>
            <a:endParaRPr lang="fr-CH" dirty="0" smtClean="0"/>
          </a:p>
          <a:p>
            <a:pPr lvl="1" algn="just">
              <a:spcBef>
                <a:spcPts val="0"/>
              </a:spcBef>
              <a:spcAft>
                <a:spcPts val="600"/>
              </a:spcAft>
            </a:pPr>
            <a:endParaRPr lang="fr-CH" sz="1400" dirty="0" smtClean="0"/>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smtClean="0"/>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a:p>
        </p:txBody>
      </p:sp>
      <p:sp>
        <p:nvSpPr>
          <p:cNvPr id="6" name="ZoneTexte 5"/>
          <p:cNvSpPr txBox="1"/>
          <p:nvPr/>
        </p:nvSpPr>
        <p:spPr>
          <a:xfrm>
            <a:off x="1118508" y="1663758"/>
            <a:ext cx="2050561" cy="461665"/>
          </a:xfrm>
          <a:prstGeom prst="rect">
            <a:avLst/>
          </a:prstGeom>
          <a:solidFill>
            <a:srgbClr val="92D050"/>
          </a:solidFill>
          <a:effectLst>
            <a:outerShdw blurRad="50800" dist="38100" dir="5400000" algn="t" rotWithShape="0">
              <a:prstClr val="black">
                <a:alpha val="40000"/>
              </a:prstClr>
            </a:outerShdw>
          </a:effectLst>
        </p:spPr>
        <p:txBody>
          <a:bodyPr wrap="none" rtlCol="0">
            <a:spAutoFit/>
          </a:bodyPr>
          <a:lstStyle/>
          <a:p>
            <a:r>
              <a:rPr lang="fr-FR" sz="2400" dirty="0" smtClean="0"/>
              <a:t>Systématique</a:t>
            </a:r>
            <a:endParaRPr lang="fr-FR" sz="2400" dirty="0"/>
          </a:p>
        </p:txBody>
      </p:sp>
      <p:sp>
        <p:nvSpPr>
          <p:cNvPr id="7" name="ZoneTexte 6"/>
          <p:cNvSpPr txBox="1"/>
          <p:nvPr/>
        </p:nvSpPr>
        <p:spPr>
          <a:xfrm>
            <a:off x="3800565" y="1663758"/>
            <a:ext cx="1350050" cy="461665"/>
          </a:xfrm>
          <a:prstGeom prst="rect">
            <a:avLst/>
          </a:prstGeom>
          <a:solidFill>
            <a:srgbClr val="92D050"/>
          </a:solidFill>
          <a:effectLst>
            <a:outerShdw blurRad="50800" dist="38100" dir="5400000" algn="t" rotWithShape="0">
              <a:prstClr val="black">
                <a:alpha val="40000"/>
              </a:prstClr>
            </a:outerShdw>
          </a:effectLst>
        </p:spPr>
        <p:txBody>
          <a:bodyPr wrap="none" rtlCol="0">
            <a:spAutoFit/>
          </a:bodyPr>
          <a:lstStyle/>
          <a:p>
            <a:r>
              <a:rPr lang="fr-FR" sz="2400" dirty="0" smtClean="0"/>
              <a:t>Simplifié</a:t>
            </a:r>
            <a:endParaRPr lang="fr-FR" sz="2400" dirty="0"/>
          </a:p>
        </p:txBody>
      </p:sp>
      <p:sp>
        <p:nvSpPr>
          <p:cNvPr id="8" name="ZoneTexte 7"/>
          <p:cNvSpPr txBox="1"/>
          <p:nvPr/>
        </p:nvSpPr>
        <p:spPr>
          <a:xfrm>
            <a:off x="5782110" y="1663757"/>
            <a:ext cx="1984839" cy="461665"/>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fr-FR" sz="2400" dirty="0" smtClean="0"/>
              <a:t>Renonciation</a:t>
            </a:r>
            <a:endParaRPr lang="fr-FR" sz="2400" dirty="0"/>
          </a:p>
        </p:txBody>
      </p:sp>
      <p:sp>
        <p:nvSpPr>
          <p:cNvPr id="10" name="Flèche droite rayée 9">
            <a:hlinkClick r:id="" action="ppaction://hlinkshowjump?jump=nextslide"/>
          </p:cNvPr>
          <p:cNvSpPr/>
          <p:nvPr/>
        </p:nvSpPr>
        <p:spPr>
          <a:xfrm>
            <a:off x="7558089" y="5757863"/>
            <a:ext cx="1329562" cy="671512"/>
          </a:xfrm>
          <a:prstGeom prst="stripedRigh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hlinkClick r:id="" action="ppaction://hlinkshowjump?jump=nextslide"/>
          </p:cNvPr>
          <p:cNvSpPr txBox="1"/>
          <p:nvPr/>
        </p:nvSpPr>
        <p:spPr>
          <a:xfrm>
            <a:off x="7745816" y="5903259"/>
            <a:ext cx="954107" cy="369332"/>
          </a:xfrm>
          <a:prstGeom prst="rect">
            <a:avLst/>
          </a:prstGeom>
          <a:noFill/>
        </p:spPr>
        <p:txBody>
          <a:bodyPr wrap="none" rtlCol="0">
            <a:spAutoFit/>
          </a:bodyPr>
          <a:lstStyle/>
          <a:p>
            <a:r>
              <a:rPr lang="fr-FR" dirty="0" smtClean="0"/>
              <a:t>Suivant</a:t>
            </a:r>
            <a:endParaRPr lang="fr-FR" dirty="0"/>
          </a:p>
        </p:txBody>
      </p:sp>
    </p:spTree>
    <p:extLst>
      <p:ext uri="{BB962C8B-B14F-4D97-AF65-F5344CB8AC3E}">
        <p14:creationId xmlns:p14="http://schemas.microsoft.com/office/powerpoint/2010/main" val="360400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24" presetClass="emph" presetSubtype="0" fill="hold" grpId="0" nodeType="withEffect">
                                  <p:stCondLst>
                                    <p:cond delay="0"/>
                                  </p:stCondLst>
                                  <p:childTnLst>
                                    <p:animClr clrSpc="hsl" dir="cw">
                                      <p:cBhvr override="childStyle">
                                        <p:cTn id="18" dur="500" fill="hold"/>
                                        <p:tgtEl>
                                          <p:spTgt spid="8"/>
                                        </p:tgtEl>
                                        <p:attrNameLst>
                                          <p:attrName>style.color</p:attrName>
                                        </p:attrNameLst>
                                      </p:cBhvr>
                                      <p:by>
                                        <p:hsl h="0" s="-12549" l="-25098"/>
                                      </p:by>
                                    </p:animClr>
                                    <p:animClr clrSpc="hsl" dir="cw">
                                      <p:cBhvr>
                                        <p:cTn id="19" dur="500" fill="hold"/>
                                        <p:tgtEl>
                                          <p:spTgt spid="8"/>
                                        </p:tgtEl>
                                        <p:attrNameLst>
                                          <p:attrName>fillcolor</p:attrName>
                                        </p:attrNameLst>
                                      </p:cBhvr>
                                      <p:by>
                                        <p:hsl h="0" s="-12549" l="-25098"/>
                                      </p:by>
                                    </p:animClr>
                                    <p:animClr clrSpc="hsl" dir="cw">
                                      <p:cBhvr>
                                        <p:cTn id="20" dur="500" fill="hold"/>
                                        <p:tgtEl>
                                          <p:spTgt spid="8"/>
                                        </p:tgtEl>
                                        <p:attrNameLst>
                                          <p:attrName>stroke.color</p:attrName>
                                        </p:attrNameLst>
                                      </p:cBhvr>
                                      <p:by>
                                        <p:hsl h="0" s="-12549" l="-25098"/>
                                      </p:by>
                                    </p:animClr>
                                    <p:set>
                                      <p:cBhvr>
                                        <p:cTn id="21"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650" y="190500"/>
            <a:ext cx="8640000" cy="576000"/>
          </a:xfrm>
        </p:spPr>
        <p:txBody>
          <a:bodyPr>
            <a:normAutofit fontScale="90000"/>
          </a:bodyPr>
          <a:lstStyle/>
          <a:p>
            <a:r>
              <a:rPr lang="fr-CH" dirty="0" smtClean="0"/>
              <a:t>Madame C</a:t>
            </a:r>
            <a:endParaRPr lang="fr-CH" dirty="0"/>
          </a:p>
        </p:txBody>
      </p:sp>
      <p:sp>
        <p:nvSpPr>
          <p:cNvPr id="3" name="Espace réservé du contenu 2"/>
          <p:cNvSpPr>
            <a:spLocks noGrp="1"/>
          </p:cNvSpPr>
          <p:nvPr>
            <p:ph idx="1"/>
          </p:nvPr>
        </p:nvSpPr>
        <p:spPr>
          <a:xfrm>
            <a:off x="247650" y="909910"/>
            <a:ext cx="8640000" cy="4328839"/>
          </a:xfrm>
        </p:spPr>
        <p:txBody>
          <a:bodyPr>
            <a:noAutofit/>
          </a:bodyPr>
          <a:lstStyle/>
          <a:p>
            <a:pPr marL="266700" indent="-266700" algn="just"/>
            <a:r>
              <a:rPr lang="fr-CH" sz="2000" dirty="0" smtClean="0"/>
              <a:t>Maître d'hôtel au "Grand Restaurant" – 150 collaborateurs dont 30 sous ses ordres directs</a:t>
            </a:r>
          </a:p>
          <a:p>
            <a:pPr marL="266700" indent="-266700" algn="just"/>
            <a:r>
              <a:rPr lang="fr-CH" sz="2000" dirty="0" smtClean="0"/>
              <a:t>Organise le temps de travail des collaborateurs sous ses ordres (serveurs, chef(</a:t>
            </a:r>
            <a:r>
              <a:rPr lang="fr-CH" sz="2000" dirty="0" err="1" smtClean="0"/>
              <a:t>fe</a:t>
            </a:r>
            <a:r>
              <a:rPr lang="fr-CH" sz="2000" dirty="0" smtClean="0"/>
              <a:t>)s de rang, sommeliers, etc.)</a:t>
            </a:r>
          </a:p>
          <a:p>
            <a:pPr marL="266700" indent="-266700" algn="just"/>
            <a:r>
              <a:rPr lang="fr-CH" sz="2000" dirty="0" smtClean="0"/>
              <a:t>Horaires totalement planifiés – 42h30/semaine – Coupure l'après-midi entre 14h00 et 18h30</a:t>
            </a:r>
          </a:p>
          <a:p>
            <a:pPr marL="266700" indent="-266700" algn="just"/>
            <a:r>
              <a:rPr lang="fr-CH" sz="2000" dirty="0" smtClean="0"/>
              <a:t>Salaire annuel 70'000.- CHF (hors pourboires)</a:t>
            </a:r>
          </a:p>
          <a:p>
            <a:pPr marL="266700" indent="-266700" algn="just"/>
            <a:r>
              <a:rPr lang="fr-CH" sz="2000" dirty="0" smtClean="0"/>
              <a:t>CCNT de l'hôtellerie restauration</a:t>
            </a:r>
          </a:p>
          <a:p>
            <a:pPr marL="0" indent="0" algn="just">
              <a:buNone/>
            </a:pPr>
            <a:endParaRPr lang="fr-CH" sz="900" dirty="0" smtClean="0"/>
          </a:p>
          <a:p>
            <a:pPr marL="0" indent="0" algn="just">
              <a:buNone/>
            </a:pPr>
            <a:r>
              <a:rPr lang="fr-CH" sz="2000" dirty="0" smtClean="0"/>
              <a:t>Quel type d'enregistrement du temps de travail ?</a:t>
            </a:r>
            <a:endParaRPr lang="fr-CH" sz="2000" dirty="0"/>
          </a:p>
        </p:txBody>
      </p:sp>
      <p:sp>
        <p:nvSpPr>
          <p:cNvPr id="10" name="ZoneTexte 9">
            <a:hlinkClick r:id="" action="ppaction://hlinkshowjump?jump=nextslide"/>
          </p:cNvPr>
          <p:cNvSpPr txBox="1"/>
          <p:nvPr/>
        </p:nvSpPr>
        <p:spPr>
          <a:xfrm>
            <a:off x="1118508" y="5098704"/>
            <a:ext cx="205056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Systématique</a:t>
            </a:r>
            <a:endParaRPr lang="fr-FR" sz="2400" dirty="0"/>
          </a:p>
        </p:txBody>
      </p:sp>
      <p:sp>
        <p:nvSpPr>
          <p:cNvPr id="11" name="ZoneTexte 10">
            <a:hlinkClick r:id="" action="ppaction://hlinkshowjump?jump=nextslide"/>
          </p:cNvPr>
          <p:cNvSpPr txBox="1"/>
          <p:nvPr/>
        </p:nvSpPr>
        <p:spPr>
          <a:xfrm>
            <a:off x="3800565" y="5098704"/>
            <a:ext cx="1350050"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Simplifié</a:t>
            </a:r>
            <a:endParaRPr lang="fr-FR" sz="2400" dirty="0"/>
          </a:p>
        </p:txBody>
      </p:sp>
      <p:sp>
        <p:nvSpPr>
          <p:cNvPr id="12" name="ZoneTexte 11">
            <a:hlinkClick r:id="" action="ppaction://hlinkshowjump?jump=nextslide"/>
          </p:cNvPr>
          <p:cNvSpPr txBox="1"/>
          <p:nvPr/>
        </p:nvSpPr>
        <p:spPr>
          <a:xfrm>
            <a:off x="5782110" y="5098703"/>
            <a:ext cx="1984839"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Renonciation</a:t>
            </a:r>
            <a:endParaRPr lang="fr-FR" sz="2400" dirty="0"/>
          </a:p>
        </p:txBody>
      </p:sp>
      <p:sp>
        <p:nvSpPr>
          <p:cNvPr id="13" name="ZoneTexte 12">
            <a:hlinkClick r:id="" action="ppaction://hlinkshowjump?jump=nextslide"/>
          </p:cNvPr>
          <p:cNvSpPr txBox="1"/>
          <p:nvPr/>
        </p:nvSpPr>
        <p:spPr>
          <a:xfrm>
            <a:off x="2971669" y="6005444"/>
            <a:ext cx="319831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Aucun enregistrement</a:t>
            </a:r>
            <a:endParaRPr lang="fr-FR" sz="2400" dirty="0"/>
          </a:p>
        </p:txBody>
      </p:sp>
    </p:spTree>
    <p:extLst>
      <p:ext uri="{BB962C8B-B14F-4D97-AF65-F5344CB8AC3E}">
        <p14:creationId xmlns:p14="http://schemas.microsoft.com/office/powerpoint/2010/main" val="177764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247650" y="190500"/>
            <a:ext cx="8640000" cy="576000"/>
          </a:xfrm>
        </p:spPr>
        <p:txBody>
          <a:bodyPr/>
          <a:lstStyle/>
          <a:p>
            <a:r>
              <a:rPr lang="fr-CH" altLang="fr-FR" dirty="0" smtClean="0"/>
              <a:t>D'où vient l'obligation de documentation ?</a:t>
            </a:r>
            <a:endParaRPr lang="fr-CH" altLang="fr-FR" sz="3600" dirty="0" smtClean="0"/>
          </a:p>
        </p:txBody>
      </p:sp>
      <p:sp>
        <p:nvSpPr>
          <p:cNvPr id="3" name="Espace réservé du contenu 2"/>
          <p:cNvSpPr>
            <a:spLocks noGrp="1"/>
          </p:cNvSpPr>
          <p:nvPr>
            <p:ph idx="1"/>
          </p:nvPr>
        </p:nvSpPr>
        <p:spPr>
          <a:xfrm>
            <a:off x="247650" y="1266825"/>
            <a:ext cx="8640000" cy="3648075"/>
          </a:xfrm>
        </p:spPr>
        <p:txBody>
          <a:bodyPr/>
          <a:lstStyle/>
          <a:p>
            <a:pPr marL="0" indent="0">
              <a:buFontTx/>
              <a:buNone/>
              <a:defRPr/>
            </a:pPr>
            <a:r>
              <a:rPr lang="fr-CH" b="1" dirty="0" smtClean="0"/>
              <a:t>Article 46 LTr</a:t>
            </a:r>
            <a:r>
              <a:rPr lang="fr-CH" dirty="0" smtClean="0"/>
              <a:t>	</a:t>
            </a:r>
          </a:p>
          <a:p>
            <a:pPr marL="0" lvl="1" indent="0" algn="just">
              <a:spcBef>
                <a:spcPts val="0"/>
              </a:spcBef>
              <a:spcAft>
                <a:spcPts val="600"/>
              </a:spcAft>
              <a:buFontTx/>
              <a:buNone/>
              <a:defRPr/>
            </a:pPr>
            <a:r>
              <a:rPr lang="fr-CH" sz="2400" i="1" dirty="0" smtClean="0"/>
              <a:t>« L'employeur tient à la disposition des autorités d'exécution et de surveillance les registres ou autres pièces contenant les informations nécessaires à l'exécution de la présente loi et de ses ordonnances. </a:t>
            </a:r>
            <a:r>
              <a:rPr lang="fr-CH" sz="2400" dirty="0" smtClean="0"/>
              <a:t>»</a:t>
            </a:r>
          </a:p>
          <a:p>
            <a:pPr marL="0" lvl="1" indent="0" algn="just">
              <a:spcBef>
                <a:spcPts val="0"/>
              </a:spcBef>
              <a:spcAft>
                <a:spcPts val="600"/>
              </a:spcAft>
              <a:buFontTx/>
              <a:buNone/>
              <a:defRPr/>
            </a:pPr>
            <a:endParaRPr lang="fr-CH" sz="2400" dirty="0"/>
          </a:p>
          <a:p>
            <a:pPr marL="0" lvl="1" indent="0" algn="just">
              <a:spcBef>
                <a:spcPts val="0"/>
              </a:spcBef>
              <a:spcAft>
                <a:spcPts val="600"/>
              </a:spcAft>
              <a:buFontTx/>
              <a:buNone/>
              <a:defRPr/>
            </a:pPr>
            <a:r>
              <a:rPr lang="fr-CH" sz="2400" b="1" dirty="0" smtClean="0"/>
              <a:t>Article 73 OLT1</a:t>
            </a:r>
          </a:p>
          <a:p>
            <a:pPr eaLnBrk="1" hangingPunct="1">
              <a:spcBef>
                <a:spcPts val="0"/>
              </a:spcBef>
              <a:spcAft>
                <a:spcPts val="600"/>
              </a:spcAft>
              <a:buSzTx/>
              <a:defRPr/>
            </a:pPr>
            <a:r>
              <a:rPr lang="fr-FR" kern="1200" dirty="0" smtClean="0">
                <a:solidFill>
                  <a:srgbClr val="000000"/>
                </a:solidFill>
              </a:rPr>
              <a:t>Identité </a:t>
            </a:r>
            <a:r>
              <a:rPr lang="fr-FR" kern="1200" dirty="0">
                <a:solidFill>
                  <a:srgbClr val="000000"/>
                </a:solidFill>
              </a:rPr>
              <a:t>des </a:t>
            </a:r>
            <a:r>
              <a:rPr lang="fr-FR" kern="1200" dirty="0" smtClean="0">
                <a:solidFill>
                  <a:srgbClr val="000000"/>
                </a:solidFill>
              </a:rPr>
              <a:t>travailleurs</a:t>
            </a:r>
            <a:endParaRPr lang="fr-FR" kern="1200" dirty="0">
              <a:solidFill>
                <a:srgbClr val="000000"/>
              </a:solidFill>
            </a:endParaRPr>
          </a:p>
          <a:p>
            <a:pPr eaLnBrk="1" hangingPunct="1">
              <a:spcBef>
                <a:spcPts val="0"/>
              </a:spcBef>
              <a:spcAft>
                <a:spcPts val="600"/>
              </a:spcAft>
              <a:buSzTx/>
              <a:defRPr/>
            </a:pPr>
            <a:r>
              <a:rPr lang="fr-FR" kern="1200" dirty="0">
                <a:solidFill>
                  <a:srgbClr val="000000"/>
                </a:solidFill>
              </a:rPr>
              <a:t>Nature de l’activité, début et cessation des rapports de </a:t>
            </a:r>
            <a:r>
              <a:rPr lang="fr-FR" kern="1200" dirty="0" smtClean="0">
                <a:solidFill>
                  <a:srgbClr val="000000"/>
                </a:solidFill>
              </a:rPr>
              <a:t>service</a:t>
            </a:r>
            <a:endParaRPr lang="fr-FR" kern="1200" dirty="0">
              <a:solidFill>
                <a:srgbClr val="000000"/>
              </a:solidFill>
            </a:endParaRPr>
          </a:p>
          <a:p>
            <a:pPr eaLnBrk="1" hangingPunct="1">
              <a:spcBef>
                <a:spcPts val="0"/>
              </a:spcBef>
              <a:spcAft>
                <a:spcPts val="600"/>
              </a:spcAft>
              <a:buSzTx/>
              <a:defRPr/>
            </a:pPr>
            <a:r>
              <a:rPr lang="fr-FR" kern="1200" dirty="0">
                <a:solidFill>
                  <a:srgbClr val="000000"/>
                </a:solidFill>
              </a:rPr>
              <a:t>Temps de travail et de </a:t>
            </a:r>
            <a:r>
              <a:rPr lang="fr-FR" kern="1200" dirty="0" smtClean="0">
                <a:solidFill>
                  <a:srgbClr val="000000"/>
                </a:solidFill>
              </a:rPr>
              <a:t>repos (coordonnées temporelles)</a:t>
            </a:r>
            <a:endParaRPr lang="fr-CH"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422"/>
    </mc:Choice>
    <mc:Fallback xmlns="">
      <p:transition spd="slow" advTm="7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650" y="190500"/>
            <a:ext cx="8640000" cy="576000"/>
          </a:xfrm>
        </p:spPr>
        <p:txBody>
          <a:bodyPr>
            <a:normAutofit fontScale="90000"/>
          </a:bodyPr>
          <a:lstStyle/>
          <a:p>
            <a:r>
              <a:rPr lang="fr-CH" dirty="0" smtClean="0"/>
              <a:t>Madame C</a:t>
            </a:r>
            <a:endParaRPr lang="fr-CH" dirty="0"/>
          </a:p>
        </p:txBody>
      </p:sp>
      <p:sp>
        <p:nvSpPr>
          <p:cNvPr id="3" name="Espace réservé du contenu 2"/>
          <p:cNvSpPr>
            <a:spLocks noGrp="1"/>
          </p:cNvSpPr>
          <p:nvPr>
            <p:ph idx="1"/>
          </p:nvPr>
        </p:nvSpPr>
        <p:spPr>
          <a:xfrm>
            <a:off x="247650" y="707316"/>
            <a:ext cx="8640000" cy="4682306"/>
          </a:xfrm>
        </p:spPr>
        <p:txBody>
          <a:bodyPr>
            <a:noAutofit/>
          </a:bodyPr>
          <a:lstStyle/>
          <a:p>
            <a:pPr marL="0" indent="0" algn="just">
              <a:spcBef>
                <a:spcPts val="0"/>
              </a:spcBef>
              <a:spcAft>
                <a:spcPts val="600"/>
              </a:spcAft>
              <a:buNone/>
            </a:pPr>
            <a:endParaRPr lang="fr-CH" sz="2000" dirty="0" smtClean="0"/>
          </a:p>
          <a:p>
            <a:pPr marL="0" indent="0" algn="just">
              <a:spcBef>
                <a:spcPts val="0"/>
              </a:spcBef>
              <a:spcAft>
                <a:spcPts val="600"/>
              </a:spcAft>
              <a:buNone/>
            </a:pPr>
            <a:r>
              <a:rPr lang="fr-CH" sz="2000" dirty="0" smtClean="0"/>
              <a:t>Quel type d'enregistrement du temps de travail ?</a:t>
            </a:r>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smtClean="0"/>
          </a:p>
          <a:p>
            <a:pPr algn="just">
              <a:spcBef>
                <a:spcPts val="0"/>
              </a:spcBef>
              <a:spcAft>
                <a:spcPts val="600"/>
              </a:spcAft>
            </a:pPr>
            <a:r>
              <a:rPr lang="fr-CH" dirty="0" smtClean="0">
                <a:solidFill>
                  <a:srgbClr val="FF0000"/>
                </a:solidFill>
              </a:rPr>
              <a:t>Renonciation impossible :</a:t>
            </a:r>
          </a:p>
          <a:p>
            <a:pPr lvl="1" algn="just">
              <a:spcBef>
                <a:spcPts val="0"/>
              </a:spcBef>
              <a:spcAft>
                <a:spcPts val="600"/>
              </a:spcAft>
            </a:pPr>
            <a:r>
              <a:rPr lang="fr-CH" dirty="0" smtClean="0"/>
              <a:t>Pas de possibilité de fixer librement au moins 50% de son temps de travail</a:t>
            </a:r>
          </a:p>
          <a:p>
            <a:pPr lvl="1" algn="just">
              <a:spcBef>
                <a:spcPts val="0"/>
              </a:spcBef>
              <a:spcAft>
                <a:spcPts val="600"/>
              </a:spcAft>
            </a:pPr>
            <a:r>
              <a:rPr lang="fr-CH" dirty="0" smtClean="0"/>
              <a:t>Salaire &lt; 120’000.-</a:t>
            </a:r>
          </a:p>
          <a:p>
            <a:pPr lvl="1" algn="just">
              <a:spcBef>
                <a:spcPts val="0"/>
              </a:spcBef>
              <a:spcAft>
                <a:spcPts val="600"/>
              </a:spcAft>
            </a:pPr>
            <a:r>
              <a:rPr lang="fr-CH" dirty="0" smtClean="0"/>
              <a:t>Pas de CCT prévoyant la renonciation</a:t>
            </a:r>
          </a:p>
          <a:p>
            <a:pPr algn="just">
              <a:spcBef>
                <a:spcPts val="0"/>
              </a:spcBef>
              <a:spcAft>
                <a:spcPts val="600"/>
              </a:spcAft>
            </a:pPr>
            <a:r>
              <a:rPr lang="fr-CH" dirty="0" smtClean="0">
                <a:solidFill>
                  <a:srgbClr val="FF0000"/>
                </a:solidFill>
              </a:rPr>
              <a:t>Simplifié impossible :</a:t>
            </a:r>
          </a:p>
          <a:p>
            <a:pPr lvl="1" algn="just">
              <a:spcBef>
                <a:spcPts val="0"/>
              </a:spcBef>
              <a:spcAft>
                <a:spcPts val="600"/>
              </a:spcAft>
            </a:pPr>
            <a:r>
              <a:rPr lang="fr-CH" dirty="0"/>
              <a:t>Accord </a:t>
            </a:r>
            <a:r>
              <a:rPr lang="fr-CH" dirty="0" smtClean="0"/>
              <a:t>individuel ou collectif </a:t>
            </a:r>
            <a:r>
              <a:rPr lang="fr-CH" dirty="0"/>
              <a:t>: probable</a:t>
            </a:r>
          </a:p>
          <a:p>
            <a:pPr lvl="1" algn="just">
              <a:spcBef>
                <a:spcPts val="0"/>
              </a:spcBef>
              <a:spcAft>
                <a:spcPts val="600"/>
              </a:spcAft>
            </a:pPr>
            <a:r>
              <a:rPr lang="fr-CH" dirty="0" smtClean="0"/>
              <a:t>Pas de possibilité de fixer au moins 25% </a:t>
            </a:r>
            <a:r>
              <a:rPr lang="fr-CH" dirty="0"/>
              <a:t>du temps de travail </a:t>
            </a:r>
            <a:r>
              <a:rPr lang="fr-CH" dirty="0" smtClean="0"/>
              <a:t>librement</a:t>
            </a:r>
          </a:p>
          <a:p>
            <a:pPr algn="just">
              <a:spcBef>
                <a:spcPts val="0"/>
              </a:spcBef>
              <a:spcAft>
                <a:spcPts val="600"/>
              </a:spcAft>
            </a:pPr>
            <a:r>
              <a:rPr lang="fr-CH" dirty="0"/>
              <a:t>Systématique : </a:t>
            </a:r>
            <a:r>
              <a:rPr lang="fr-CH" dirty="0" smtClean="0"/>
              <a:t>seule possibilité</a:t>
            </a:r>
            <a:endParaRPr lang="fr-CH" dirty="0"/>
          </a:p>
          <a:p>
            <a:pPr lvl="1" algn="just">
              <a:spcBef>
                <a:spcPts val="0"/>
              </a:spcBef>
              <a:spcAft>
                <a:spcPts val="600"/>
              </a:spcAft>
            </a:pPr>
            <a:endParaRPr lang="fr-CH" dirty="0"/>
          </a:p>
          <a:p>
            <a:pPr lvl="1" algn="just">
              <a:spcBef>
                <a:spcPts val="0"/>
              </a:spcBef>
              <a:spcAft>
                <a:spcPts val="600"/>
              </a:spcAft>
            </a:pPr>
            <a:endParaRPr lang="fr-CH" dirty="0" smtClean="0"/>
          </a:p>
          <a:p>
            <a:pPr lvl="1" algn="just">
              <a:spcBef>
                <a:spcPts val="0"/>
              </a:spcBef>
              <a:spcAft>
                <a:spcPts val="600"/>
              </a:spcAft>
            </a:pPr>
            <a:endParaRPr lang="fr-CH" dirty="0" smtClean="0"/>
          </a:p>
          <a:p>
            <a:pPr lvl="1" algn="just">
              <a:spcBef>
                <a:spcPts val="0"/>
              </a:spcBef>
              <a:spcAft>
                <a:spcPts val="600"/>
              </a:spcAft>
            </a:pPr>
            <a:endParaRPr lang="fr-CH" sz="1400" dirty="0" smtClean="0"/>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smtClean="0"/>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a:p>
        </p:txBody>
      </p:sp>
      <p:sp>
        <p:nvSpPr>
          <p:cNvPr id="6" name="ZoneTexte 5"/>
          <p:cNvSpPr txBox="1"/>
          <p:nvPr/>
        </p:nvSpPr>
        <p:spPr>
          <a:xfrm>
            <a:off x="1118508" y="1663758"/>
            <a:ext cx="2050561" cy="461665"/>
          </a:xfrm>
          <a:prstGeom prst="rect">
            <a:avLst/>
          </a:prstGeom>
          <a:solidFill>
            <a:srgbClr val="92D050"/>
          </a:solidFill>
          <a:effectLst>
            <a:outerShdw blurRad="50800" dist="38100" dir="5400000" algn="t" rotWithShape="0">
              <a:prstClr val="black">
                <a:alpha val="40000"/>
              </a:prstClr>
            </a:outerShdw>
          </a:effectLst>
        </p:spPr>
        <p:txBody>
          <a:bodyPr wrap="none" rtlCol="0">
            <a:spAutoFit/>
          </a:bodyPr>
          <a:lstStyle/>
          <a:p>
            <a:r>
              <a:rPr lang="fr-FR" sz="2400" dirty="0" smtClean="0"/>
              <a:t>Systématique</a:t>
            </a:r>
            <a:endParaRPr lang="fr-FR" sz="2400" dirty="0"/>
          </a:p>
        </p:txBody>
      </p:sp>
      <p:sp>
        <p:nvSpPr>
          <p:cNvPr id="7" name="ZoneTexte 6"/>
          <p:cNvSpPr txBox="1"/>
          <p:nvPr/>
        </p:nvSpPr>
        <p:spPr>
          <a:xfrm>
            <a:off x="3800565" y="1663758"/>
            <a:ext cx="1350050" cy="461665"/>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fr-FR" sz="2400" dirty="0" smtClean="0"/>
              <a:t>Simplifié</a:t>
            </a:r>
            <a:endParaRPr lang="fr-FR" sz="2400" dirty="0"/>
          </a:p>
        </p:txBody>
      </p:sp>
      <p:sp>
        <p:nvSpPr>
          <p:cNvPr id="8" name="ZoneTexte 7"/>
          <p:cNvSpPr txBox="1"/>
          <p:nvPr/>
        </p:nvSpPr>
        <p:spPr>
          <a:xfrm>
            <a:off x="5782110" y="1663757"/>
            <a:ext cx="1984839" cy="461665"/>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fr-FR" sz="2400" dirty="0" smtClean="0"/>
              <a:t>Renonciation</a:t>
            </a:r>
            <a:endParaRPr lang="fr-FR" sz="2400" dirty="0"/>
          </a:p>
        </p:txBody>
      </p:sp>
      <p:sp>
        <p:nvSpPr>
          <p:cNvPr id="9" name="Flèche droite rayée 8">
            <a:hlinkClick r:id="" action="ppaction://hlinkshowjump?jump=nextslide"/>
          </p:cNvPr>
          <p:cNvSpPr/>
          <p:nvPr/>
        </p:nvSpPr>
        <p:spPr>
          <a:xfrm>
            <a:off x="7558089" y="5757863"/>
            <a:ext cx="1329562" cy="671512"/>
          </a:xfrm>
          <a:prstGeom prst="stripedRigh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hlinkClick r:id="" action="ppaction://hlinkshowjump?jump=nextslide"/>
          </p:cNvPr>
          <p:cNvSpPr txBox="1"/>
          <p:nvPr/>
        </p:nvSpPr>
        <p:spPr>
          <a:xfrm>
            <a:off x="7745816" y="5903259"/>
            <a:ext cx="954107" cy="369332"/>
          </a:xfrm>
          <a:prstGeom prst="rect">
            <a:avLst/>
          </a:prstGeom>
          <a:noFill/>
        </p:spPr>
        <p:txBody>
          <a:bodyPr wrap="none" rtlCol="0">
            <a:spAutoFit/>
          </a:bodyPr>
          <a:lstStyle/>
          <a:p>
            <a:r>
              <a:rPr lang="fr-FR" dirty="0" smtClean="0"/>
              <a:t>Suivant</a:t>
            </a:r>
            <a:endParaRPr lang="fr-FR" dirty="0"/>
          </a:p>
        </p:txBody>
      </p:sp>
    </p:spTree>
    <p:extLst>
      <p:ext uri="{BB962C8B-B14F-4D97-AF65-F5344CB8AC3E}">
        <p14:creationId xmlns:p14="http://schemas.microsoft.com/office/powerpoint/2010/main" val="146398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7"/>
                                        </p:tgtEl>
                                        <p:attrNameLst>
                                          <p:attrName>style.color</p:attrName>
                                        </p:attrNameLst>
                                      </p:cBhvr>
                                      <p:by>
                                        <p:hsl h="0" s="-12549" l="-25098"/>
                                      </p:by>
                                    </p:animClr>
                                    <p:animClr clrSpc="hsl" dir="cw">
                                      <p:cBhvr>
                                        <p:cTn id="7" dur="500" fill="hold"/>
                                        <p:tgtEl>
                                          <p:spTgt spid="7"/>
                                        </p:tgtEl>
                                        <p:attrNameLst>
                                          <p:attrName>fillcolor</p:attrName>
                                        </p:attrNameLst>
                                      </p:cBhvr>
                                      <p:by>
                                        <p:hsl h="0" s="-12549" l="-25098"/>
                                      </p:by>
                                    </p:animClr>
                                    <p:animClr clrSpc="hsl" dir="cw">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8"/>
                                        </p:tgtEl>
                                        <p:attrNameLst>
                                          <p:attrName>style.color</p:attrName>
                                        </p:attrNameLst>
                                      </p:cBhvr>
                                      <p:by>
                                        <p:hsl h="0" s="-12549" l="-25098"/>
                                      </p:by>
                                    </p:animClr>
                                    <p:animClr clrSpc="hsl" dir="cw">
                                      <p:cBhvr>
                                        <p:cTn id="12" dur="500" fill="hold"/>
                                        <p:tgtEl>
                                          <p:spTgt spid="8"/>
                                        </p:tgtEl>
                                        <p:attrNameLst>
                                          <p:attrName>fillcolor</p:attrName>
                                        </p:attrNameLst>
                                      </p:cBhvr>
                                      <p:by>
                                        <p:hsl h="0" s="-12549" l="-25098"/>
                                      </p:by>
                                    </p:animClr>
                                    <p:animClr clrSpc="hsl" dir="cw">
                                      <p:cBhvr>
                                        <p:cTn id="13" dur="500" fill="hold"/>
                                        <p:tgtEl>
                                          <p:spTgt spid="8"/>
                                        </p:tgtEl>
                                        <p:attrNameLst>
                                          <p:attrName>stroke.color</p:attrName>
                                        </p:attrNameLst>
                                      </p:cBhvr>
                                      <p:by>
                                        <p:hsl h="0" s="-12549" l="-25098"/>
                                      </p:by>
                                    </p:animClr>
                                    <p:set>
                                      <p:cBhvr>
                                        <p:cTn id="14" dur="500" fill="hold"/>
                                        <p:tgtEl>
                                          <p:spTgt spid="8"/>
                                        </p:tgtEl>
                                        <p:attrNameLst>
                                          <p:attrName>fill.type</p:attrName>
                                        </p:attrNameLst>
                                      </p:cBhvr>
                                      <p:to>
                                        <p:strVal val="solid"/>
                                      </p:to>
                                    </p:set>
                                  </p:childTnLst>
                                </p:cTn>
                              </p:par>
                              <p:par>
                                <p:cTn id="15" presetID="32" presetClass="emph" presetSubtype="0" fill="hold" grpId="0"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0825" y="190500"/>
            <a:ext cx="8640000" cy="576000"/>
          </a:xfrm>
        </p:spPr>
        <p:txBody>
          <a:bodyPr>
            <a:normAutofit fontScale="90000"/>
          </a:bodyPr>
          <a:lstStyle/>
          <a:p>
            <a:r>
              <a:rPr lang="fr-CH" dirty="0" smtClean="0"/>
              <a:t>Monsieur D</a:t>
            </a:r>
            <a:endParaRPr lang="fr-CH" dirty="0"/>
          </a:p>
        </p:txBody>
      </p:sp>
      <p:sp>
        <p:nvSpPr>
          <p:cNvPr id="3" name="Espace réservé du contenu 2"/>
          <p:cNvSpPr>
            <a:spLocks noGrp="1"/>
          </p:cNvSpPr>
          <p:nvPr>
            <p:ph idx="1"/>
          </p:nvPr>
        </p:nvSpPr>
        <p:spPr>
          <a:xfrm>
            <a:off x="250825" y="909637"/>
            <a:ext cx="8640000" cy="2952998"/>
          </a:xfrm>
        </p:spPr>
        <p:txBody>
          <a:bodyPr>
            <a:noAutofit/>
          </a:bodyPr>
          <a:lstStyle/>
          <a:p>
            <a:pPr marL="266700" indent="-266700" algn="just"/>
            <a:r>
              <a:rPr lang="fr-CH" sz="2000" dirty="0" smtClean="0"/>
              <a:t>Directeur général de la société de trading qu'il a fondée et qui porte son nom – 500 collaborateurs;</a:t>
            </a:r>
          </a:p>
          <a:p>
            <a:pPr marL="266700" indent="-266700" algn="just"/>
            <a:r>
              <a:rPr lang="fr-CH" sz="2000" dirty="0" smtClean="0"/>
              <a:t>Horaires fixés par lui-même;</a:t>
            </a:r>
          </a:p>
          <a:p>
            <a:pPr marL="266700" indent="-266700" algn="just"/>
            <a:r>
              <a:rPr lang="fr-CH" sz="2000" dirty="0" smtClean="0"/>
              <a:t>Salaire annuel 200'000.- CHF;</a:t>
            </a:r>
          </a:p>
          <a:p>
            <a:pPr marL="266700" indent="-266700" algn="just"/>
            <a:r>
              <a:rPr lang="fr-CH" sz="2000" dirty="0" smtClean="0"/>
              <a:t>Pas de convention collective.</a:t>
            </a:r>
          </a:p>
          <a:p>
            <a:pPr algn="just"/>
            <a:endParaRPr lang="fr-CH" sz="1000" dirty="0" smtClean="0"/>
          </a:p>
          <a:p>
            <a:pPr marL="0" indent="0" algn="just">
              <a:buNone/>
            </a:pPr>
            <a:r>
              <a:rPr lang="fr-CH" sz="2000" dirty="0" smtClean="0"/>
              <a:t>Quel type d'enregistrement du temps de travail (pas d'enregistrement / enregistrement simplifié / enregistrement systématique) ?</a:t>
            </a:r>
          </a:p>
          <a:p>
            <a:pPr algn="just"/>
            <a:endParaRPr lang="fr-CH" sz="2000" dirty="0" smtClean="0"/>
          </a:p>
        </p:txBody>
      </p:sp>
      <p:sp>
        <p:nvSpPr>
          <p:cNvPr id="10" name="ZoneTexte 9">
            <a:hlinkClick r:id="" action="ppaction://hlinkshowjump?jump=nextslide"/>
          </p:cNvPr>
          <p:cNvSpPr txBox="1"/>
          <p:nvPr/>
        </p:nvSpPr>
        <p:spPr>
          <a:xfrm>
            <a:off x="1118508" y="5098704"/>
            <a:ext cx="205056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Systématique</a:t>
            </a:r>
            <a:endParaRPr lang="fr-FR" sz="2400" dirty="0"/>
          </a:p>
        </p:txBody>
      </p:sp>
      <p:sp>
        <p:nvSpPr>
          <p:cNvPr id="11" name="ZoneTexte 10">
            <a:hlinkClick r:id="" action="ppaction://hlinkshowjump?jump=nextslide"/>
          </p:cNvPr>
          <p:cNvSpPr txBox="1"/>
          <p:nvPr/>
        </p:nvSpPr>
        <p:spPr>
          <a:xfrm>
            <a:off x="3800565" y="5098704"/>
            <a:ext cx="1350050"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Simplifié</a:t>
            </a:r>
            <a:endParaRPr lang="fr-FR" sz="2400" dirty="0"/>
          </a:p>
        </p:txBody>
      </p:sp>
      <p:sp>
        <p:nvSpPr>
          <p:cNvPr id="12" name="ZoneTexte 11">
            <a:hlinkClick r:id="" action="ppaction://hlinkshowjump?jump=nextslide"/>
          </p:cNvPr>
          <p:cNvSpPr txBox="1"/>
          <p:nvPr/>
        </p:nvSpPr>
        <p:spPr>
          <a:xfrm>
            <a:off x="5782110" y="5098703"/>
            <a:ext cx="1984839"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Renonciation</a:t>
            </a:r>
            <a:endParaRPr lang="fr-FR" sz="2400" dirty="0"/>
          </a:p>
        </p:txBody>
      </p:sp>
      <p:sp>
        <p:nvSpPr>
          <p:cNvPr id="13" name="ZoneTexte 12">
            <a:hlinkClick r:id="" action="ppaction://hlinkshowjump?jump=nextslide"/>
          </p:cNvPr>
          <p:cNvSpPr txBox="1"/>
          <p:nvPr/>
        </p:nvSpPr>
        <p:spPr>
          <a:xfrm>
            <a:off x="2971669" y="6005444"/>
            <a:ext cx="319831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Aucun enregistrement</a:t>
            </a:r>
            <a:endParaRPr lang="fr-FR" sz="2400" dirty="0"/>
          </a:p>
        </p:txBody>
      </p:sp>
    </p:spTree>
    <p:extLst>
      <p:ext uri="{BB962C8B-B14F-4D97-AF65-F5344CB8AC3E}">
        <p14:creationId xmlns:p14="http://schemas.microsoft.com/office/powerpoint/2010/main" val="875701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7650" y="190500"/>
            <a:ext cx="8640000" cy="576000"/>
          </a:xfrm>
        </p:spPr>
        <p:txBody>
          <a:bodyPr>
            <a:normAutofit fontScale="90000"/>
          </a:bodyPr>
          <a:lstStyle/>
          <a:p>
            <a:r>
              <a:rPr lang="fr-CH" dirty="0" smtClean="0"/>
              <a:t>Monsieur D</a:t>
            </a:r>
            <a:endParaRPr lang="fr-CH" dirty="0"/>
          </a:p>
        </p:txBody>
      </p:sp>
      <p:sp>
        <p:nvSpPr>
          <p:cNvPr id="3" name="Espace réservé du contenu 2"/>
          <p:cNvSpPr>
            <a:spLocks noGrp="1"/>
          </p:cNvSpPr>
          <p:nvPr>
            <p:ph idx="1"/>
          </p:nvPr>
        </p:nvSpPr>
        <p:spPr>
          <a:xfrm>
            <a:off x="247650" y="707316"/>
            <a:ext cx="8640000" cy="4682306"/>
          </a:xfrm>
        </p:spPr>
        <p:txBody>
          <a:bodyPr>
            <a:noAutofit/>
          </a:bodyPr>
          <a:lstStyle/>
          <a:p>
            <a:pPr marL="0" indent="0" algn="just">
              <a:spcBef>
                <a:spcPts val="0"/>
              </a:spcBef>
              <a:spcAft>
                <a:spcPts val="600"/>
              </a:spcAft>
              <a:buNone/>
            </a:pPr>
            <a:endParaRPr lang="fr-CH" sz="2000" dirty="0" smtClean="0"/>
          </a:p>
          <a:p>
            <a:pPr marL="0" indent="0" algn="just">
              <a:spcBef>
                <a:spcPts val="0"/>
              </a:spcBef>
              <a:spcAft>
                <a:spcPts val="600"/>
              </a:spcAft>
              <a:buNone/>
            </a:pPr>
            <a:r>
              <a:rPr lang="fr-CH" sz="2000" dirty="0" smtClean="0"/>
              <a:t>Quel type d'enregistrement du temps de travail ?</a:t>
            </a:r>
          </a:p>
          <a:p>
            <a:pPr marL="0" indent="0" algn="just">
              <a:spcBef>
                <a:spcPts val="0"/>
              </a:spcBef>
              <a:spcAft>
                <a:spcPts val="600"/>
              </a:spcAft>
              <a:buNone/>
            </a:pPr>
            <a:r>
              <a:rPr lang="fr-CH" sz="2000" dirty="0" smtClean="0"/>
              <a:t>Monsieur D n’est pas soumis aux dispositions relatives à la durée du travail</a:t>
            </a:r>
          </a:p>
          <a:p>
            <a:pPr marL="0" indent="0" algn="just">
              <a:spcBef>
                <a:spcPts val="0"/>
              </a:spcBef>
              <a:spcAft>
                <a:spcPts val="600"/>
              </a:spcAft>
              <a:buNone/>
            </a:pPr>
            <a:endParaRPr lang="fr-CH" sz="2000" dirty="0" smtClean="0"/>
          </a:p>
          <a:p>
            <a:pPr marL="0" indent="0" algn="just">
              <a:spcBef>
                <a:spcPts val="0"/>
              </a:spcBef>
              <a:spcAft>
                <a:spcPts val="600"/>
              </a:spcAft>
              <a:buNone/>
            </a:pPr>
            <a:endParaRPr lang="fr-CH" sz="2000" dirty="0"/>
          </a:p>
          <a:p>
            <a:pPr marL="0" indent="0" algn="just">
              <a:spcBef>
                <a:spcPts val="0"/>
              </a:spcBef>
              <a:spcAft>
                <a:spcPts val="600"/>
              </a:spcAft>
              <a:buNone/>
            </a:pPr>
            <a:r>
              <a:rPr lang="fr-CH" sz="2000" u="sng" dirty="0" smtClean="0"/>
              <a:t>Pourquoi ?</a:t>
            </a:r>
          </a:p>
          <a:p>
            <a:pPr marL="0" indent="0" algn="just">
              <a:spcBef>
                <a:spcPts val="0"/>
              </a:spcBef>
              <a:spcAft>
                <a:spcPts val="600"/>
              </a:spcAft>
              <a:buNone/>
            </a:pPr>
            <a:r>
              <a:rPr lang="fr-CH" sz="2000" dirty="0" smtClean="0"/>
              <a:t>Monsieur D occupe une fonction dirigeante élevée</a:t>
            </a:r>
          </a:p>
          <a:p>
            <a:pPr marL="0" indent="0" algn="just">
              <a:spcBef>
                <a:spcPts val="0"/>
              </a:spcBef>
              <a:spcAft>
                <a:spcPts val="600"/>
              </a:spcAft>
              <a:buNone/>
            </a:pPr>
            <a:endParaRPr lang="fr-CH" sz="2000" dirty="0" smtClean="0"/>
          </a:p>
          <a:p>
            <a:pPr marL="0" indent="0" algn="just">
              <a:spcBef>
                <a:spcPts val="0"/>
              </a:spcBef>
              <a:spcAft>
                <a:spcPts val="600"/>
              </a:spcAft>
              <a:buNone/>
            </a:pPr>
            <a:r>
              <a:rPr lang="fr-CH" sz="2000" u="sng" dirty="0" smtClean="0"/>
              <a:t>Voir articles 3 </a:t>
            </a:r>
            <a:r>
              <a:rPr lang="fr-CH" sz="2000" u="sng" dirty="0" err="1" smtClean="0"/>
              <a:t>al.c</a:t>
            </a:r>
            <a:r>
              <a:rPr lang="fr-CH" sz="2000" u="sng" dirty="0" smtClean="0"/>
              <a:t>, </a:t>
            </a:r>
            <a:r>
              <a:rPr lang="fr-CH" sz="2000" u="sng" dirty="0" err="1" smtClean="0"/>
              <a:t>LTr</a:t>
            </a:r>
            <a:r>
              <a:rPr lang="fr-CH" sz="2000" u="sng" dirty="0" smtClean="0"/>
              <a:t> et 9 OLT1 :</a:t>
            </a:r>
          </a:p>
          <a:p>
            <a:pPr marL="0" indent="0" algn="just">
              <a:spcBef>
                <a:spcPts val="0"/>
              </a:spcBef>
              <a:spcAft>
                <a:spcPts val="600"/>
              </a:spcAft>
              <a:buNone/>
            </a:pPr>
            <a:r>
              <a:rPr lang="fr-FR" sz="2000" i="1" dirty="0"/>
              <a:t>Exerce une fonction dirigeante élevée quiconque dispose, de par sa position et sa responsabilité </a:t>
            </a:r>
            <a:r>
              <a:rPr lang="fr-FR" sz="2000" i="1" dirty="0" smtClean="0"/>
              <a:t>et eu </a:t>
            </a:r>
            <a:r>
              <a:rPr lang="fr-FR" sz="2000" i="1" dirty="0"/>
              <a:t>égard à la taille de l’entreprise, d’un pouvoir de décision important, ou est en mesure </a:t>
            </a:r>
            <a:r>
              <a:rPr lang="fr-FR" sz="2000" i="1" dirty="0" smtClean="0"/>
              <a:t>d’influencer fortement </a:t>
            </a:r>
            <a:r>
              <a:rPr lang="fr-FR" sz="2000" i="1" dirty="0"/>
              <a:t>des décisions de portée majeure concernant notamment la structure, la marche des affaires et le développement d’une entreprise ou d’une partie d’entreprise.</a:t>
            </a:r>
            <a:endParaRPr lang="fr-CH" sz="2000" i="1" dirty="0"/>
          </a:p>
          <a:p>
            <a:pPr marL="0" indent="0" algn="just">
              <a:spcBef>
                <a:spcPts val="0"/>
              </a:spcBef>
              <a:spcAft>
                <a:spcPts val="600"/>
              </a:spcAft>
              <a:buNone/>
            </a:pPr>
            <a:endParaRPr lang="fr-CH" sz="2000" dirty="0" smtClean="0"/>
          </a:p>
          <a:p>
            <a:pPr lvl="1" algn="just">
              <a:spcBef>
                <a:spcPts val="0"/>
              </a:spcBef>
              <a:spcAft>
                <a:spcPts val="600"/>
              </a:spcAft>
            </a:pPr>
            <a:endParaRPr lang="fr-CH" dirty="0"/>
          </a:p>
          <a:p>
            <a:pPr lvl="1" algn="just">
              <a:spcBef>
                <a:spcPts val="0"/>
              </a:spcBef>
              <a:spcAft>
                <a:spcPts val="600"/>
              </a:spcAft>
            </a:pPr>
            <a:endParaRPr lang="fr-CH" dirty="0" smtClean="0"/>
          </a:p>
          <a:p>
            <a:pPr lvl="1" algn="just">
              <a:spcBef>
                <a:spcPts val="0"/>
              </a:spcBef>
              <a:spcAft>
                <a:spcPts val="600"/>
              </a:spcAft>
            </a:pPr>
            <a:endParaRPr lang="fr-CH" dirty="0" smtClean="0"/>
          </a:p>
          <a:p>
            <a:pPr lvl="1" algn="just">
              <a:spcBef>
                <a:spcPts val="0"/>
              </a:spcBef>
              <a:spcAft>
                <a:spcPts val="600"/>
              </a:spcAft>
            </a:pPr>
            <a:endParaRPr lang="fr-CH" sz="1400" dirty="0" smtClean="0"/>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smtClean="0"/>
          </a:p>
          <a:p>
            <a:pPr marL="0" indent="0" algn="just">
              <a:spcBef>
                <a:spcPts val="0"/>
              </a:spcBef>
              <a:spcAft>
                <a:spcPts val="600"/>
              </a:spcAft>
              <a:buNone/>
            </a:pPr>
            <a:endParaRPr lang="fr-CH" sz="2000" dirty="0"/>
          </a:p>
          <a:p>
            <a:pPr marL="0" indent="0" algn="just">
              <a:spcBef>
                <a:spcPts val="0"/>
              </a:spcBef>
              <a:spcAft>
                <a:spcPts val="600"/>
              </a:spcAft>
              <a:buNone/>
            </a:pPr>
            <a:endParaRPr lang="fr-CH" sz="2000" dirty="0"/>
          </a:p>
        </p:txBody>
      </p:sp>
      <p:sp>
        <p:nvSpPr>
          <p:cNvPr id="4" name="ZoneTexte 3"/>
          <p:cNvSpPr txBox="1"/>
          <p:nvPr/>
        </p:nvSpPr>
        <p:spPr>
          <a:xfrm>
            <a:off x="2968494" y="2001480"/>
            <a:ext cx="3198311" cy="461665"/>
          </a:xfrm>
          <a:prstGeom prst="rect">
            <a:avLst/>
          </a:prstGeom>
          <a:solidFill>
            <a:srgbClr val="92D050"/>
          </a:solidFill>
          <a:effectLst>
            <a:outerShdw blurRad="50800" dist="38100" dir="5400000" algn="t" rotWithShape="0">
              <a:prstClr val="black">
                <a:alpha val="40000"/>
              </a:prstClr>
            </a:outerShdw>
          </a:effectLst>
        </p:spPr>
        <p:txBody>
          <a:bodyPr wrap="none" rtlCol="0">
            <a:spAutoFit/>
          </a:bodyPr>
          <a:lstStyle/>
          <a:p>
            <a:r>
              <a:rPr lang="fr-FR" sz="2400" dirty="0" smtClean="0"/>
              <a:t>Aucun enregistrement</a:t>
            </a:r>
            <a:endParaRPr lang="fr-FR" sz="2400" dirty="0"/>
          </a:p>
        </p:txBody>
      </p:sp>
      <p:sp>
        <p:nvSpPr>
          <p:cNvPr id="5" name="Flèche droite rayée 4">
            <a:hlinkClick r:id="" action="ppaction://hlinkshowjump?jump=nextslide"/>
          </p:cNvPr>
          <p:cNvSpPr/>
          <p:nvPr/>
        </p:nvSpPr>
        <p:spPr>
          <a:xfrm>
            <a:off x="7558089" y="5757863"/>
            <a:ext cx="1329562" cy="671512"/>
          </a:xfrm>
          <a:prstGeom prst="stripedRigh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hlinkClick r:id="" action="ppaction://hlinkshowjump?jump=nextslide"/>
          </p:cNvPr>
          <p:cNvSpPr txBox="1"/>
          <p:nvPr/>
        </p:nvSpPr>
        <p:spPr>
          <a:xfrm>
            <a:off x="7745816" y="5903259"/>
            <a:ext cx="954107" cy="369332"/>
          </a:xfrm>
          <a:prstGeom prst="rect">
            <a:avLst/>
          </a:prstGeom>
          <a:noFill/>
        </p:spPr>
        <p:txBody>
          <a:bodyPr wrap="none" rtlCol="0">
            <a:spAutoFit/>
          </a:bodyPr>
          <a:lstStyle/>
          <a:p>
            <a:r>
              <a:rPr lang="fr-FR" dirty="0" smtClean="0"/>
              <a:t>Suivant</a:t>
            </a:r>
            <a:endParaRPr lang="fr-FR" dirty="0"/>
          </a:p>
        </p:txBody>
      </p:sp>
    </p:spTree>
    <p:extLst>
      <p:ext uri="{BB962C8B-B14F-4D97-AF65-F5344CB8AC3E}">
        <p14:creationId xmlns:p14="http://schemas.microsoft.com/office/powerpoint/2010/main" val="218438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0825" y="190500"/>
            <a:ext cx="8640000" cy="576000"/>
          </a:xfrm>
        </p:spPr>
        <p:txBody>
          <a:bodyPr>
            <a:normAutofit fontScale="90000"/>
          </a:bodyPr>
          <a:lstStyle/>
          <a:p>
            <a:r>
              <a:rPr lang="fr-CH" dirty="0" smtClean="0"/>
              <a:t>Madame E</a:t>
            </a:r>
            <a:endParaRPr lang="fr-CH" dirty="0"/>
          </a:p>
        </p:txBody>
      </p:sp>
      <p:sp>
        <p:nvSpPr>
          <p:cNvPr id="3" name="Espace réservé du contenu 2"/>
          <p:cNvSpPr>
            <a:spLocks noGrp="1"/>
          </p:cNvSpPr>
          <p:nvPr>
            <p:ph idx="1"/>
          </p:nvPr>
        </p:nvSpPr>
        <p:spPr>
          <a:xfrm>
            <a:off x="250825" y="902320"/>
            <a:ext cx="8640000" cy="2520279"/>
          </a:xfrm>
        </p:spPr>
        <p:txBody>
          <a:bodyPr>
            <a:noAutofit/>
          </a:bodyPr>
          <a:lstStyle/>
          <a:p>
            <a:pPr marL="266700" indent="-266700" algn="just"/>
            <a:r>
              <a:rPr lang="fr-CH" sz="2000" dirty="0" smtClean="0"/>
              <a:t>Infirmière cheffe d'unité de soin (ICUS) dans un EMS;</a:t>
            </a:r>
          </a:p>
          <a:p>
            <a:pPr marL="266700" indent="-266700" algn="just"/>
            <a:r>
              <a:rPr lang="fr-CH" sz="2000" dirty="0" smtClean="0"/>
              <a:t>Responsable de 40 collaborateurs-</a:t>
            </a:r>
            <a:r>
              <a:rPr lang="fr-CH" sz="2000" dirty="0" err="1" smtClean="0"/>
              <a:t>trices</a:t>
            </a:r>
            <a:r>
              <a:rPr lang="fr-CH" sz="2000" dirty="0" smtClean="0"/>
              <a:t>;</a:t>
            </a:r>
          </a:p>
          <a:p>
            <a:pPr marL="266700" indent="-266700" algn="just"/>
            <a:r>
              <a:rPr lang="fr-CH" sz="2000" dirty="0" smtClean="0"/>
              <a:t>Salaire annuel 122'000.- CHF;</a:t>
            </a:r>
          </a:p>
          <a:p>
            <a:pPr marL="266700" indent="-266700" algn="just"/>
            <a:r>
              <a:rPr lang="fr-CH" sz="2000" dirty="0" smtClean="0"/>
              <a:t>Convention collective (établissement médicaux sociaux).</a:t>
            </a:r>
          </a:p>
          <a:p>
            <a:pPr algn="just"/>
            <a:endParaRPr lang="fr-CH" sz="1000" dirty="0" smtClean="0"/>
          </a:p>
          <a:p>
            <a:pPr marL="0" indent="0" algn="just">
              <a:buNone/>
            </a:pPr>
            <a:r>
              <a:rPr lang="fr-CH" sz="2000" dirty="0" smtClean="0"/>
              <a:t>Quel type d'enregistrement du temps de travail ?</a:t>
            </a:r>
          </a:p>
        </p:txBody>
      </p:sp>
      <p:sp>
        <p:nvSpPr>
          <p:cNvPr id="10" name="ZoneTexte 9">
            <a:hlinkClick r:id="" action="ppaction://hlinkshowjump?jump=nextslide"/>
          </p:cNvPr>
          <p:cNvSpPr txBox="1"/>
          <p:nvPr/>
        </p:nvSpPr>
        <p:spPr>
          <a:xfrm>
            <a:off x="1118508" y="5098704"/>
            <a:ext cx="205056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Systématique</a:t>
            </a:r>
            <a:endParaRPr lang="fr-FR" sz="2400" dirty="0"/>
          </a:p>
        </p:txBody>
      </p:sp>
      <p:sp>
        <p:nvSpPr>
          <p:cNvPr id="11" name="ZoneTexte 10">
            <a:hlinkClick r:id="" action="ppaction://hlinkshowjump?jump=nextslide"/>
          </p:cNvPr>
          <p:cNvSpPr txBox="1"/>
          <p:nvPr/>
        </p:nvSpPr>
        <p:spPr>
          <a:xfrm>
            <a:off x="3800565" y="5098704"/>
            <a:ext cx="1350050"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Simplifié</a:t>
            </a:r>
            <a:endParaRPr lang="fr-FR" sz="2400" dirty="0"/>
          </a:p>
        </p:txBody>
      </p:sp>
      <p:sp>
        <p:nvSpPr>
          <p:cNvPr id="12" name="ZoneTexte 11">
            <a:hlinkClick r:id="" action="ppaction://hlinkshowjump?jump=nextslide"/>
          </p:cNvPr>
          <p:cNvSpPr txBox="1"/>
          <p:nvPr/>
        </p:nvSpPr>
        <p:spPr>
          <a:xfrm>
            <a:off x="5782110" y="5098703"/>
            <a:ext cx="1984839"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Renonciation</a:t>
            </a:r>
            <a:endParaRPr lang="fr-FR" sz="2400" dirty="0"/>
          </a:p>
        </p:txBody>
      </p:sp>
      <p:sp>
        <p:nvSpPr>
          <p:cNvPr id="13" name="ZoneTexte 12">
            <a:hlinkClick r:id="" action="ppaction://hlinkshowjump?jump=nextslide"/>
          </p:cNvPr>
          <p:cNvSpPr txBox="1"/>
          <p:nvPr/>
        </p:nvSpPr>
        <p:spPr>
          <a:xfrm>
            <a:off x="2971669" y="6005444"/>
            <a:ext cx="3198311" cy="461665"/>
          </a:xfrm>
          <a:prstGeom prst="rect">
            <a:avLst/>
          </a:prstGeom>
          <a:solidFill>
            <a:schemeClr val="accent1"/>
          </a:solidFill>
          <a:effectLst>
            <a:outerShdw blurRad="50800" dist="38100" dir="5400000" algn="t" rotWithShape="0">
              <a:prstClr val="black">
                <a:alpha val="40000"/>
              </a:prstClr>
            </a:outerShdw>
          </a:effectLst>
        </p:spPr>
        <p:txBody>
          <a:bodyPr wrap="none" rtlCol="0">
            <a:spAutoFit/>
          </a:bodyPr>
          <a:lstStyle/>
          <a:p>
            <a:r>
              <a:rPr lang="fr-FR" sz="2400" dirty="0" smtClean="0"/>
              <a:t>Aucun enregistrement</a:t>
            </a:r>
            <a:endParaRPr lang="fr-FR" sz="2400" dirty="0"/>
          </a:p>
        </p:txBody>
      </p:sp>
    </p:spTree>
    <p:extLst>
      <p:ext uri="{BB962C8B-B14F-4D97-AF65-F5344CB8AC3E}">
        <p14:creationId xmlns:p14="http://schemas.microsoft.com/office/powerpoint/2010/main" val="408754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0825" y="190500"/>
            <a:ext cx="8640000" cy="576000"/>
          </a:xfrm>
        </p:spPr>
        <p:txBody>
          <a:bodyPr>
            <a:normAutofit fontScale="90000"/>
          </a:bodyPr>
          <a:lstStyle/>
          <a:p>
            <a:r>
              <a:rPr lang="fr-CH" dirty="0" smtClean="0"/>
              <a:t>Madame E</a:t>
            </a:r>
            <a:endParaRPr lang="fr-CH" dirty="0"/>
          </a:p>
        </p:txBody>
      </p:sp>
      <p:sp>
        <p:nvSpPr>
          <p:cNvPr id="3" name="Espace réservé du contenu 2"/>
          <p:cNvSpPr>
            <a:spLocks noGrp="1"/>
          </p:cNvSpPr>
          <p:nvPr>
            <p:ph idx="1"/>
          </p:nvPr>
        </p:nvSpPr>
        <p:spPr>
          <a:xfrm>
            <a:off x="250825" y="902320"/>
            <a:ext cx="8640000" cy="2520279"/>
          </a:xfrm>
        </p:spPr>
        <p:txBody>
          <a:bodyPr>
            <a:noAutofit/>
          </a:bodyPr>
          <a:lstStyle/>
          <a:p>
            <a:pPr marL="0" indent="0" algn="just">
              <a:buNone/>
            </a:pPr>
            <a:r>
              <a:rPr lang="fr-CH" sz="2000" dirty="0" smtClean="0"/>
              <a:t>Quel type d'enregistrement du temps de travail ?</a:t>
            </a:r>
          </a:p>
          <a:p>
            <a:pPr marL="0" indent="0" algn="just">
              <a:buNone/>
            </a:pPr>
            <a:endParaRPr lang="fr-CH" sz="2000" dirty="0"/>
          </a:p>
          <a:p>
            <a:pPr marL="0" indent="0" algn="just">
              <a:buNone/>
            </a:pPr>
            <a:endParaRPr lang="fr-CH" sz="2000" dirty="0" smtClean="0"/>
          </a:p>
          <a:p>
            <a:pPr marL="0" indent="0" algn="just">
              <a:buNone/>
            </a:pPr>
            <a:endParaRPr lang="fr-CH" sz="2000" dirty="0"/>
          </a:p>
          <a:p>
            <a:pPr algn="just">
              <a:spcBef>
                <a:spcPts val="0"/>
              </a:spcBef>
              <a:spcAft>
                <a:spcPts val="600"/>
              </a:spcAft>
            </a:pPr>
            <a:r>
              <a:rPr lang="fr-CH" dirty="0" smtClean="0">
                <a:solidFill>
                  <a:srgbClr val="FF0000"/>
                </a:solidFill>
              </a:rPr>
              <a:t>Renonciation probablement </a:t>
            </a:r>
            <a:r>
              <a:rPr lang="fr-CH" dirty="0">
                <a:solidFill>
                  <a:srgbClr val="FF0000"/>
                </a:solidFill>
              </a:rPr>
              <a:t>impossible :</a:t>
            </a:r>
          </a:p>
          <a:p>
            <a:pPr lvl="1" algn="just">
              <a:spcBef>
                <a:spcPts val="0"/>
              </a:spcBef>
              <a:spcAft>
                <a:spcPts val="600"/>
              </a:spcAft>
            </a:pPr>
            <a:r>
              <a:rPr lang="fr-CH" dirty="0"/>
              <a:t>Pas de possibilité de fixer librement au moins 50% de son temps de travail</a:t>
            </a:r>
          </a:p>
          <a:p>
            <a:pPr lvl="1" algn="just">
              <a:spcBef>
                <a:spcPts val="0"/>
              </a:spcBef>
              <a:spcAft>
                <a:spcPts val="600"/>
              </a:spcAft>
            </a:pPr>
            <a:r>
              <a:rPr lang="fr-CH" dirty="0" smtClean="0"/>
              <a:t>CCT ne prévoit pas la renonciation</a:t>
            </a:r>
          </a:p>
          <a:p>
            <a:pPr lvl="1" algn="just">
              <a:spcBef>
                <a:spcPts val="0"/>
              </a:spcBef>
              <a:spcAft>
                <a:spcPts val="600"/>
              </a:spcAft>
            </a:pPr>
            <a:r>
              <a:rPr lang="fr-CH" dirty="0" smtClean="0"/>
              <a:t>Probablement du travail de nuit et du dimanche</a:t>
            </a:r>
            <a:endParaRPr lang="fr-CH" dirty="0"/>
          </a:p>
          <a:p>
            <a:pPr algn="just">
              <a:spcBef>
                <a:spcPts val="0"/>
              </a:spcBef>
              <a:spcAft>
                <a:spcPts val="600"/>
              </a:spcAft>
            </a:pPr>
            <a:r>
              <a:rPr lang="fr-CH" dirty="0">
                <a:solidFill>
                  <a:srgbClr val="FF0000"/>
                </a:solidFill>
              </a:rPr>
              <a:t>Simplifié </a:t>
            </a:r>
            <a:r>
              <a:rPr lang="fr-CH" dirty="0" smtClean="0">
                <a:solidFill>
                  <a:srgbClr val="FF0000"/>
                </a:solidFill>
              </a:rPr>
              <a:t>impossible </a:t>
            </a:r>
            <a:r>
              <a:rPr lang="fr-CH" dirty="0">
                <a:solidFill>
                  <a:srgbClr val="FF0000"/>
                </a:solidFill>
              </a:rPr>
              <a:t>:</a:t>
            </a:r>
          </a:p>
          <a:p>
            <a:pPr lvl="1" algn="just">
              <a:spcBef>
                <a:spcPts val="0"/>
              </a:spcBef>
              <a:spcAft>
                <a:spcPts val="600"/>
              </a:spcAft>
            </a:pPr>
            <a:r>
              <a:rPr lang="fr-CH" dirty="0"/>
              <a:t>Accord individuel ou collectif : </a:t>
            </a:r>
            <a:r>
              <a:rPr lang="fr-CH" dirty="0" smtClean="0"/>
              <a:t>probable</a:t>
            </a:r>
            <a:endParaRPr lang="fr-CH" dirty="0"/>
          </a:p>
          <a:p>
            <a:pPr lvl="1" algn="just">
              <a:spcBef>
                <a:spcPts val="0"/>
              </a:spcBef>
              <a:spcAft>
                <a:spcPts val="600"/>
              </a:spcAft>
            </a:pPr>
            <a:r>
              <a:rPr lang="fr-CH" dirty="0"/>
              <a:t>Pas de possibilité de fixer au moins 25% du temps de travail librement</a:t>
            </a:r>
          </a:p>
          <a:p>
            <a:pPr algn="just">
              <a:spcBef>
                <a:spcPts val="0"/>
              </a:spcBef>
              <a:spcAft>
                <a:spcPts val="600"/>
              </a:spcAft>
            </a:pPr>
            <a:r>
              <a:rPr lang="fr-CH" dirty="0"/>
              <a:t>Systématique : seule </a:t>
            </a:r>
            <a:r>
              <a:rPr lang="fr-CH" dirty="0" smtClean="0"/>
              <a:t>possibilité</a:t>
            </a:r>
            <a:endParaRPr lang="fr-CH" dirty="0"/>
          </a:p>
          <a:p>
            <a:pPr marL="0" indent="0" algn="just">
              <a:buNone/>
            </a:pPr>
            <a:endParaRPr lang="fr-CH" sz="2000" dirty="0" smtClean="0"/>
          </a:p>
        </p:txBody>
      </p:sp>
      <p:sp>
        <p:nvSpPr>
          <p:cNvPr id="10" name="ZoneTexte 9"/>
          <p:cNvSpPr txBox="1"/>
          <p:nvPr/>
        </p:nvSpPr>
        <p:spPr>
          <a:xfrm>
            <a:off x="1118508" y="1663758"/>
            <a:ext cx="2050561" cy="461665"/>
          </a:xfrm>
          <a:prstGeom prst="rect">
            <a:avLst/>
          </a:prstGeom>
          <a:solidFill>
            <a:srgbClr val="92D050"/>
          </a:solidFill>
          <a:effectLst>
            <a:outerShdw blurRad="50800" dist="38100" dir="5400000" algn="t" rotWithShape="0">
              <a:prstClr val="black">
                <a:alpha val="40000"/>
              </a:prstClr>
            </a:outerShdw>
          </a:effectLst>
        </p:spPr>
        <p:txBody>
          <a:bodyPr wrap="none" rtlCol="0">
            <a:spAutoFit/>
          </a:bodyPr>
          <a:lstStyle/>
          <a:p>
            <a:r>
              <a:rPr lang="fr-FR" sz="2400" dirty="0" smtClean="0"/>
              <a:t>Systématique</a:t>
            </a:r>
            <a:endParaRPr lang="fr-FR" sz="2400" dirty="0"/>
          </a:p>
        </p:txBody>
      </p:sp>
      <p:sp>
        <p:nvSpPr>
          <p:cNvPr id="11" name="ZoneTexte 10"/>
          <p:cNvSpPr txBox="1"/>
          <p:nvPr/>
        </p:nvSpPr>
        <p:spPr>
          <a:xfrm>
            <a:off x="3800565" y="1663758"/>
            <a:ext cx="1350050" cy="461665"/>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fr-FR" sz="2400" dirty="0" smtClean="0"/>
              <a:t>Simplifié</a:t>
            </a:r>
            <a:endParaRPr lang="fr-FR" sz="2400" dirty="0"/>
          </a:p>
        </p:txBody>
      </p:sp>
      <p:sp>
        <p:nvSpPr>
          <p:cNvPr id="12" name="ZoneTexte 11"/>
          <p:cNvSpPr txBox="1"/>
          <p:nvPr/>
        </p:nvSpPr>
        <p:spPr>
          <a:xfrm>
            <a:off x="5782110" y="1663757"/>
            <a:ext cx="1984839" cy="461665"/>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fr-FR" sz="2400" dirty="0" smtClean="0"/>
              <a:t>Renonciation</a:t>
            </a:r>
            <a:endParaRPr lang="fr-FR" sz="2400" dirty="0"/>
          </a:p>
        </p:txBody>
      </p:sp>
      <p:sp>
        <p:nvSpPr>
          <p:cNvPr id="5" name="Flèche droite à entaille 4">
            <a:hlinkClick r:id="" action="ppaction://hlinkshowjump?jump=lastslide"/>
          </p:cNvPr>
          <p:cNvSpPr/>
          <p:nvPr/>
        </p:nvSpPr>
        <p:spPr>
          <a:xfrm>
            <a:off x="7766949" y="5332274"/>
            <a:ext cx="1118749" cy="1163360"/>
          </a:xfrm>
          <a:prstGeom prst="notchedRigh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hlinkClick r:id="" action="ppaction://hlinkshowjump?jump=lastslide"/>
          </p:cNvPr>
          <p:cNvSpPr txBox="1"/>
          <p:nvPr/>
        </p:nvSpPr>
        <p:spPr>
          <a:xfrm>
            <a:off x="7948114" y="5729288"/>
            <a:ext cx="620683" cy="369332"/>
          </a:xfrm>
          <a:prstGeom prst="rect">
            <a:avLst/>
          </a:prstGeom>
          <a:solidFill>
            <a:srgbClr val="92D050"/>
          </a:solidFill>
        </p:spPr>
        <p:txBody>
          <a:bodyPr wrap="none" rtlCol="0">
            <a:spAutoFit/>
          </a:bodyPr>
          <a:lstStyle/>
          <a:p>
            <a:r>
              <a:rPr lang="fr-FR" dirty="0" smtClean="0"/>
              <a:t>FIN </a:t>
            </a:r>
            <a:endParaRPr lang="fr-FR" dirty="0"/>
          </a:p>
        </p:txBody>
      </p:sp>
    </p:spTree>
    <p:extLst>
      <p:ext uri="{BB962C8B-B14F-4D97-AF65-F5344CB8AC3E}">
        <p14:creationId xmlns:p14="http://schemas.microsoft.com/office/powerpoint/2010/main" val="4174655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12"/>
                                        </p:tgtEl>
                                        <p:attrNameLst>
                                          <p:attrName>style.color</p:attrName>
                                        </p:attrNameLst>
                                      </p:cBhvr>
                                      <p:by>
                                        <p:hsl h="0" s="-12549" l="-25098"/>
                                      </p:by>
                                    </p:animClr>
                                    <p:animClr clrSpc="hsl" dir="cw">
                                      <p:cBhvr>
                                        <p:cTn id="12" dur="500" fill="hold"/>
                                        <p:tgtEl>
                                          <p:spTgt spid="12"/>
                                        </p:tgtEl>
                                        <p:attrNameLst>
                                          <p:attrName>fillcolor</p:attrName>
                                        </p:attrNameLst>
                                      </p:cBhvr>
                                      <p:by>
                                        <p:hsl h="0" s="-12549" l="-25098"/>
                                      </p:by>
                                    </p:animClr>
                                    <p:animClr clrSpc="hsl" dir="cw">
                                      <p:cBhvr>
                                        <p:cTn id="13" dur="500" fill="hold"/>
                                        <p:tgtEl>
                                          <p:spTgt spid="12"/>
                                        </p:tgtEl>
                                        <p:attrNameLst>
                                          <p:attrName>stroke.color</p:attrName>
                                        </p:attrNameLst>
                                      </p:cBhvr>
                                      <p:by>
                                        <p:hsl h="0" s="-12549" l="-25098"/>
                                      </p:by>
                                    </p:animClr>
                                    <p:set>
                                      <p:cBhvr>
                                        <p:cTn id="14" dur="500" fill="hold"/>
                                        <p:tgtEl>
                                          <p:spTgt spid="12"/>
                                        </p:tgtEl>
                                        <p:attrNameLst>
                                          <p:attrName>fill.type</p:attrName>
                                        </p:attrNameLst>
                                      </p:cBhvr>
                                      <p:to>
                                        <p:strVal val="solid"/>
                                      </p:to>
                                    </p:set>
                                  </p:childTnLst>
                                </p:cTn>
                              </p:par>
                              <p:par>
                                <p:cTn id="15" presetID="32" presetClass="emph" presetSubtype="0" fill="hold" grpId="0"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WordArt 2"/>
          <p:cNvSpPr>
            <a:spLocks noChangeArrowheads="1" noChangeShapeType="1" noTextEdit="1"/>
          </p:cNvSpPr>
          <p:nvPr/>
        </p:nvSpPr>
        <p:spPr bwMode="auto">
          <a:xfrm>
            <a:off x="1038225" y="1430029"/>
            <a:ext cx="7067550" cy="1343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CH" sz="4800" kern="10" dirty="0">
                <a:latin typeface="+mj-lt"/>
                <a:cs typeface="Times New Roman"/>
              </a:rPr>
              <a:t>Merci de votre attention</a:t>
            </a:r>
          </a:p>
        </p:txBody>
      </p:sp>
      <p:sp>
        <p:nvSpPr>
          <p:cNvPr id="7" name="Rectangle 19"/>
          <p:cNvSpPr txBox="1">
            <a:spLocks noChangeArrowheads="1"/>
          </p:cNvSpPr>
          <p:nvPr/>
        </p:nvSpPr>
        <p:spPr>
          <a:xfrm>
            <a:off x="5305425" y="6173787"/>
            <a:ext cx="3576638" cy="103187"/>
          </a:xfrm>
          <a:prstGeom prst="rect">
            <a:avLst/>
          </a:prstGeom>
          <a:noFill/>
        </p:spPr>
        <p:txBody>
          <a:bodyPr/>
          <a:lstStyle>
            <a:defPPr>
              <a:defRPr lang="fr-FR"/>
            </a:defPPr>
            <a:lvl1pPr algn="r" rtl="0" eaLnBrk="0" fontAlgn="base" hangingPunct="0">
              <a:spcBef>
                <a:spcPct val="0"/>
              </a:spcBef>
              <a:spcAft>
                <a:spcPct val="0"/>
              </a:spcAft>
              <a:defRPr sz="1000" b="1"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H" sz="1000" b="1" i="0" u="none" strike="noStrike" kern="1200" cap="none" spc="0" normalizeH="0" baseline="0" noProof="0" dirty="0" smtClean="0">
                <a:ln>
                  <a:noFill/>
                </a:ln>
                <a:solidFill>
                  <a:prstClr val="black"/>
                </a:solidFill>
                <a:effectLst/>
                <a:uLnTx/>
                <a:uFillTx/>
                <a:latin typeface="Arial" charset="0"/>
                <a:ea typeface="+mn-ea"/>
                <a:cs typeface="+mn-cs"/>
              </a:rPr>
              <a:t>Office cantonal de l'inspection et des relations du travail</a:t>
            </a:r>
            <a:endParaRPr kumimoji="0" lang="de-DE" sz="10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 name="Rectangle 20"/>
          <p:cNvSpPr txBox="1">
            <a:spLocks noChangeArrowheads="1"/>
          </p:cNvSpPr>
          <p:nvPr/>
        </p:nvSpPr>
        <p:spPr>
          <a:xfrm>
            <a:off x="4914900" y="5994400"/>
            <a:ext cx="3971488" cy="179387"/>
          </a:xfrm>
          <a:prstGeom prst="rect">
            <a:avLst/>
          </a:prstGeom>
          <a:noFill/>
        </p:spPr>
        <p:txBody>
          <a:bodyPr/>
          <a:lstStyle>
            <a:defPPr>
              <a:defRPr lang="fr-FR"/>
            </a:defPPr>
            <a:lvl1pPr algn="r" rtl="0" eaLnBrk="0" fontAlgn="base" hangingPunct="0">
              <a:spcBef>
                <a:spcPct val="0"/>
              </a:spcBef>
              <a:spcAft>
                <a:spcPct val="0"/>
              </a:spcAft>
              <a:defRPr sz="1000" b="1"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000" b="1" i="0" u="none" strike="noStrike" kern="1200" cap="none" spc="0" normalizeH="0" baseline="0" dirty="0" smtClean="0">
                <a:ln>
                  <a:noFill/>
                </a:ln>
                <a:solidFill>
                  <a:prstClr val="black"/>
                </a:solidFill>
                <a:effectLst/>
                <a:uLnTx/>
                <a:uFillTx/>
                <a:latin typeface="Arial" charset="0"/>
                <a:ea typeface="+mn-ea"/>
                <a:cs typeface="+mn-cs"/>
              </a:rPr>
              <a:t>Département</a:t>
            </a:r>
            <a:r>
              <a:rPr kumimoji="0" lang="de-DE" sz="1000" b="1" i="0" u="none" strike="noStrike" kern="1200" cap="none" spc="0" normalizeH="0" baseline="0" noProof="0" dirty="0" smtClean="0">
                <a:ln>
                  <a:noFill/>
                </a:ln>
                <a:solidFill>
                  <a:prstClr val="black"/>
                </a:solidFill>
                <a:effectLst/>
                <a:uLnTx/>
                <a:uFillTx/>
                <a:latin typeface="Arial" charset="0"/>
                <a:ea typeface="+mn-ea"/>
                <a:cs typeface="+mn-cs"/>
              </a:rPr>
              <a:t> de la </a:t>
            </a:r>
            <a:r>
              <a:rPr kumimoji="0" lang="de-DE" sz="1000" b="1" i="0" u="none" strike="noStrike" kern="1200" cap="none" spc="0" normalizeH="0" baseline="0" noProof="0" dirty="0" err="1" smtClean="0">
                <a:ln>
                  <a:noFill/>
                </a:ln>
                <a:solidFill>
                  <a:prstClr val="black"/>
                </a:solidFill>
                <a:effectLst/>
                <a:uLnTx/>
                <a:uFillTx/>
                <a:latin typeface="Arial" charset="0"/>
                <a:ea typeface="+mn-ea"/>
                <a:cs typeface="+mn-cs"/>
              </a:rPr>
              <a:t>sécurité</a:t>
            </a:r>
            <a:r>
              <a:rPr kumimoji="0" lang="de-DE" sz="1000" b="1" i="0" u="none" strike="noStrike" kern="1200" cap="none" spc="0" normalizeH="0" baseline="0" noProof="0" dirty="0" smtClean="0">
                <a:ln>
                  <a:noFill/>
                </a:ln>
                <a:solidFill>
                  <a:prstClr val="black"/>
                </a:solidFill>
                <a:effectLst/>
                <a:uLnTx/>
                <a:uFillTx/>
                <a:latin typeface="Arial" charset="0"/>
                <a:ea typeface="+mn-ea"/>
                <a:cs typeface="+mn-cs"/>
              </a:rPr>
              <a:t>, de </a:t>
            </a:r>
            <a:r>
              <a:rPr kumimoji="0" lang="de-DE" sz="1000" b="1" i="0" u="none" strike="noStrike" kern="1200" cap="none" spc="0" normalizeH="0" baseline="0" noProof="0" dirty="0" err="1" smtClean="0">
                <a:ln>
                  <a:noFill/>
                </a:ln>
                <a:solidFill>
                  <a:prstClr val="black"/>
                </a:solidFill>
                <a:effectLst/>
                <a:uLnTx/>
                <a:uFillTx/>
                <a:latin typeface="Arial" charset="0"/>
                <a:ea typeface="+mn-ea"/>
                <a:cs typeface="+mn-cs"/>
              </a:rPr>
              <a:t>l'emploi</a:t>
            </a:r>
            <a:r>
              <a:rPr kumimoji="0" lang="de-DE" sz="1000" b="1" i="0" u="none" strike="noStrike" kern="1200" cap="none" spc="0" normalizeH="0" baseline="0" noProof="0" dirty="0" smtClean="0">
                <a:ln>
                  <a:noFill/>
                </a:ln>
                <a:solidFill>
                  <a:prstClr val="black"/>
                </a:solidFill>
                <a:effectLst/>
                <a:uLnTx/>
                <a:uFillTx/>
                <a:latin typeface="Arial" charset="0"/>
                <a:ea typeface="+mn-ea"/>
                <a:cs typeface="+mn-cs"/>
              </a:rPr>
              <a:t> et de la </a:t>
            </a:r>
            <a:r>
              <a:rPr kumimoji="0" lang="de-DE" sz="1000" b="1" i="0" u="none" strike="noStrike" kern="1200" cap="none" spc="0" normalizeH="0" baseline="0" noProof="0" dirty="0" err="1" smtClean="0">
                <a:ln>
                  <a:noFill/>
                </a:ln>
                <a:solidFill>
                  <a:prstClr val="black"/>
                </a:solidFill>
                <a:effectLst/>
                <a:uLnTx/>
                <a:uFillTx/>
                <a:latin typeface="Arial" charset="0"/>
                <a:ea typeface="+mn-ea"/>
                <a:cs typeface="+mn-cs"/>
              </a:rPr>
              <a:t>santé</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9" name="Connecteur droit 8"/>
          <p:cNvCxnSpPr/>
          <p:nvPr/>
        </p:nvCxnSpPr>
        <p:spPr>
          <a:xfrm flipH="1">
            <a:off x="0" y="5867400"/>
            <a:ext cx="9144000" cy="0"/>
          </a:xfrm>
          <a:prstGeom prst="line">
            <a:avLst/>
          </a:prstGeom>
          <a:noFill/>
          <a:ln w="9525" cap="flat" cmpd="sng" algn="ctr">
            <a:solidFill>
              <a:srgbClr val="4F81BD">
                <a:shade val="95000"/>
                <a:satMod val="105000"/>
              </a:srgbClr>
            </a:solidFill>
            <a:prstDash val="solid"/>
          </a:ln>
          <a:effectLst/>
        </p:spPr>
      </p:cxnSp>
      <p:sp>
        <p:nvSpPr>
          <p:cNvPr id="2" name="ZoneTexte 1"/>
          <p:cNvSpPr txBox="1"/>
          <p:nvPr/>
        </p:nvSpPr>
        <p:spPr>
          <a:xfrm>
            <a:off x="185673" y="3396897"/>
            <a:ext cx="8772658" cy="1200329"/>
          </a:xfrm>
          <a:prstGeom prst="rect">
            <a:avLst/>
          </a:prstGeom>
          <a:noFill/>
        </p:spPr>
        <p:txBody>
          <a:bodyPr wrap="none" rtlCol="0">
            <a:spAutoFit/>
          </a:bodyPr>
          <a:lstStyle/>
          <a:p>
            <a:pPr algn="ctr"/>
            <a:r>
              <a:rPr lang="fr-FR" dirty="0" smtClean="0"/>
              <a:t>Madame Marine </a:t>
            </a:r>
            <a:r>
              <a:rPr lang="fr-FR" dirty="0" err="1" smtClean="0"/>
              <a:t>Ellin</a:t>
            </a:r>
            <a:r>
              <a:rPr lang="fr-FR" dirty="0" smtClean="0"/>
              <a:t> – Inspectrice du travail – 022 388 29 66</a:t>
            </a:r>
          </a:p>
          <a:p>
            <a:pPr algn="ctr"/>
            <a:r>
              <a:rPr lang="fr-FR" dirty="0" smtClean="0"/>
              <a:t>Monsieur Steve Pasteur – Inspecteur du travail – 022 388 29 32</a:t>
            </a:r>
          </a:p>
          <a:p>
            <a:pPr algn="ctr"/>
            <a:r>
              <a:rPr lang="fr-FR" dirty="0" smtClean="0"/>
              <a:t>Permanence téléphonique – 022 388 29 29 – Tous les après-midi de 13h30 à 16h30</a:t>
            </a:r>
          </a:p>
          <a:p>
            <a:pPr algn="ctr"/>
            <a:endParaRPr lang="fr-F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111"/>
    </mc:Choice>
    <mc:Fallback xmlns="">
      <p:transition spd="slow" advTm="4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a:spLocks noChangeArrowheads="1"/>
          </p:cNvSpPr>
          <p:nvPr/>
        </p:nvSpPr>
        <p:spPr bwMode="auto">
          <a:xfrm>
            <a:off x="247650" y="190500"/>
            <a:ext cx="864000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sz="3200" b="1" dirty="0"/>
              <a:t>La </a:t>
            </a:r>
            <a:r>
              <a:rPr lang="de-CH" altLang="fr-FR" sz="3200" b="1" dirty="0" err="1"/>
              <a:t>loi</a:t>
            </a:r>
            <a:r>
              <a:rPr lang="de-CH" altLang="fr-FR" sz="3200" b="1" dirty="0"/>
              <a:t> </a:t>
            </a:r>
            <a:r>
              <a:rPr lang="de-CH" altLang="fr-FR" sz="3200" b="1" dirty="0" err="1"/>
              <a:t>sur</a:t>
            </a:r>
            <a:r>
              <a:rPr lang="de-CH" altLang="fr-FR" sz="3200" b="1" dirty="0"/>
              <a:t> le </a:t>
            </a:r>
            <a:r>
              <a:rPr lang="de-CH" altLang="fr-FR" sz="3200" b="1" dirty="0" err="1"/>
              <a:t>travail</a:t>
            </a:r>
            <a:r>
              <a:rPr lang="de-CH" altLang="fr-FR" sz="3200" b="1" dirty="0"/>
              <a:t> a </a:t>
            </a:r>
            <a:r>
              <a:rPr lang="de-CH" altLang="fr-FR" sz="3200" b="1" dirty="0" err="1"/>
              <a:t>pour</a:t>
            </a:r>
            <a:r>
              <a:rPr lang="de-CH" altLang="fr-FR" sz="3200" b="1" dirty="0"/>
              <a:t> but la </a:t>
            </a:r>
            <a:r>
              <a:rPr lang="de-CH" altLang="fr-FR" sz="3200" b="1" dirty="0" err="1"/>
              <a:t>protection</a:t>
            </a:r>
            <a:r>
              <a:rPr lang="de-CH" altLang="fr-FR" sz="3200" b="1" dirty="0"/>
              <a:t> de la </a:t>
            </a:r>
            <a:r>
              <a:rPr lang="de-CH" altLang="fr-FR" sz="3200" b="1" dirty="0" err="1"/>
              <a:t>santé</a:t>
            </a:r>
            <a:r>
              <a:rPr lang="en-US" altLang="fr-FR" sz="3200" dirty="0"/>
              <a:t>	</a:t>
            </a:r>
            <a:endParaRPr lang="fr-CH" altLang="fr-FR" sz="3200" b="1" dirty="0"/>
          </a:p>
        </p:txBody>
      </p:sp>
      <p:sp>
        <p:nvSpPr>
          <p:cNvPr id="6" name="Textfeld 5"/>
          <p:cNvSpPr txBox="1">
            <a:spLocks noChangeArrowheads="1"/>
          </p:cNvSpPr>
          <p:nvPr/>
        </p:nvSpPr>
        <p:spPr bwMode="auto">
          <a:xfrm>
            <a:off x="247650" y="1265175"/>
            <a:ext cx="8640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66700" indent="-266700" algn="just" eaLnBrk="1" hangingPunct="1">
              <a:spcBef>
                <a:spcPct val="0"/>
              </a:spcBef>
              <a:buSzTx/>
            </a:pPr>
            <a:r>
              <a:rPr lang="fr-FR" altLang="fr-FR" dirty="0"/>
              <a:t>Temps de travail effectués et temps de pause accordés en tant que facteurs centraux de la protection de la santé</a:t>
            </a:r>
          </a:p>
          <a:p>
            <a:pPr marL="266700" indent="-266700" algn="just" eaLnBrk="1" hangingPunct="1">
              <a:spcBef>
                <a:spcPct val="0"/>
              </a:spcBef>
              <a:buSzTx/>
            </a:pPr>
            <a:r>
              <a:rPr lang="fr-FR" altLang="fr-FR" dirty="0" smtClean="0"/>
              <a:t>Objet </a:t>
            </a:r>
            <a:r>
              <a:rPr lang="fr-FR" altLang="fr-FR" dirty="0"/>
              <a:t>de réglementation le plus important de la loi sur le </a:t>
            </a:r>
            <a:r>
              <a:rPr lang="fr-FR" altLang="fr-FR" dirty="0" smtClean="0"/>
              <a:t>travail</a:t>
            </a:r>
          </a:p>
          <a:p>
            <a:pPr algn="just" eaLnBrk="1" hangingPunct="1">
              <a:spcBef>
                <a:spcPct val="0"/>
              </a:spcBef>
              <a:buSzTx/>
            </a:pPr>
            <a:endParaRPr lang="de-CH" altLang="fr-FR" b="1" dirty="0" smtClean="0"/>
          </a:p>
          <a:p>
            <a:pPr marL="0" indent="0" algn="just" eaLnBrk="1" hangingPunct="1">
              <a:spcBef>
                <a:spcPct val="0"/>
              </a:spcBef>
              <a:buSzTx/>
              <a:buNone/>
              <a:tabLst>
                <a:tab pos="1076325" algn="l"/>
              </a:tabLst>
            </a:pPr>
            <a:r>
              <a:rPr lang="de-CH" altLang="fr-FR" b="1" dirty="0"/>
              <a:t>	</a:t>
            </a:r>
            <a:r>
              <a:rPr lang="de-CH" altLang="fr-FR" b="1" dirty="0" err="1" smtClean="0"/>
              <a:t>Prescriptions</a:t>
            </a:r>
            <a:r>
              <a:rPr lang="de-CH" altLang="fr-FR" b="1" dirty="0" smtClean="0"/>
              <a:t> </a:t>
            </a:r>
            <a:r>
              <a:rPr lang="de-CH" altLang="fr-FR" b="1" dirty="0" err="1"/>
              <a:t>légales</a:t>
            </a:r>
            <a:endParaRPr lang="de-CH" altLang="fr-FR" b="1" dirty="0"/>
          </a:p>
          <a:p>
            <a:pPr marL="0" indent="0" algn="just" eaLnBrk="1" hangingPunct="1">
              <a:spcBef>
                <a:spcPct val="0"/>
              </a:spcBef>
              <a:buSzTx/>
              <a:buNone/>
            </a:pPr>
            <a:endParaRPr lang="fr-FR" altLang="fr-FR" dirty="0" smtClean="0"/>
          </a:p>
          <a:p>
            <a:pPr marL="0" indent="0" algn="just" eaLnBrk="1" hangingPunct="1">
              <a:spcBef>
                <a:spcPct val="0"/>
              </a:spcBef>
              <a:buSzTx/>
              <a:buNone/>
            </a:pPr>
            <a:r>
              <a:rPr lang="de-CH" altLang="fr-FR" b="1" dirty="0" err="1"/>
              <a:t>Signification</a:t>
            </a:r>
            <a:r>
              <a:rPr lang="de-CH" altLang="fr-FR" b="1" dirty="0"/>
              <a:t> </a:t>
            </a:r>
            <a:r>
              <a:rPr lang="de-CH" altLang="fr-FR" b="1" dirty="0" err="1"/>
              <a:t>pour</a:t>
            </a:r>
            <a:r>
              <a:rPr lang="de-CH" altLang="fr-FR" b="1" dirty="0"/>
              <a:t> la </a:t>
            </a:r>
            <a:r>
              <a:rPr lang="de-CH" altLang="fr-FR" b="1" dirty="0" err="1" smtClean="0"/>
              <a:t>révision</a:t>
            </a:r>
            <a:r>
              <a:rPr lang="de-CH" altLang="fr-FR" b="1" dirty="0" smtClean="0"/>
              <a:t> – </a:t>
            </a:r>
            <a:r>
              <a:rPr lang="de-CH" altLang="fr-FR" b="1" dirty="0" err="1" smtClean="0"/>
              <a:t>Articles</a:t>
            </a:r>
            <a:r>
              <a:rPr lang="de-CH" altLang="fr-FR" b="1" dirty="0" smtClean="0"/>
              <a:t> 73a et 73b OLT1</a:t>
            </a:r>
            <a:endParaRPr lang="de-CH" altLang="fr-FR" b="1" dirty="0"/>
          </a:p>
          <a:p>
            <a:pPr marL="266700" indent="-266700" algn="just" eaLnBrk="1" hangingPunct="1">
              <a:spcBef>
                <a:spcPct val="0"/>
              </a:spcBef>
              <a:buSzTx/>
            </a:pPr>
            <a:r>
              <a:rPr lang="fr-FR" altLang="fr-FR" dirty="0"/>
              <a:t>Pas de modification matérielle des réglementations des temps de travail et de repos dans la loi sur le </a:t>
            </a:r>
            <a:r>
              <a:rPr lang="fr-FR" altLang="fr-FR" dirty="0" smtClean="0"/>
              <a:t>travail</a:t>
            </a:r>
            <a:endParaRPr lang="fr-FR" altLang="fr-FR" dirty="0"/>
          </a:p>
          <a:p>
            <a:pPr marL="266700" indent="-266700" algn="just" eaLnBrk="1" hangingPunct="1">
              <a:spcBef>
                <a:spcPct val="0"/>
              </a:spcBef>
              <a:buSzTx/>
            </a:pPr>
            <a:r>
              <a:rPr lang="fr-FR" altLang="fr-FR" dirty="0"/>
              <a:t>Pas de modification du </a:t>
            </a:r>
            <a:r>
              <a:rPr lang="fr-CH" altLang="fr-FR" dirty="0"/>
              <a:t>champ</a:t>
            </a:r>
            <a:r>
              <a:rPr lang="fr-FR" altLang="fr-FR" dirty="0"/>
              <a:t> d'application de la loi sur le </a:t>
            </a:r>
            <a:r>
              <a:rPr lang="fr-FR" altLang="fr-FR" dirty="0" smtClean="0"/>
              <a:t>travail</a:t>
            </a:r>
            <a:endParaRPr lang="fr-FR" altLang="fr-FR" dirty="0"/>
          </a:p>
        </p:txBody>
      </p:sp>
      <p:sp>
        <p:nvSpPr>
          <p:cNvPr id="3" name="Flèche droite 2"/>
          <p:cNvSpPr/>
          <p:nvPr/>
        </p:nvSpPr>
        <p:spPr>
          <a:xfrm>
            <a:off x="714374" y="3210182"/>
            <a:ext cx="533400" cy="26644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p:transition spd="med" advTm="1005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47650" y="190500"/>
            <a:ext cx="8640000" cy="576000"/>
          </a:xfrm>
        </p:spPr>
        <p:txBody>
          <a:bodyPr/>
          <a:lstStyle/>
          <a:p>
            <a:pPr eaLnBrk="1" hangingPunct="1"/>
            <a:r>
              <a:rPr lang="de-CH" altLang="fr-FR" dirty="0" err="1" smtClean="0"/>
              <a:t>Pourquoi</a:t>
            </a:r>
            <a:r>
              <a:rPr lang="de-CH" altLang="fr-FR" dirty="0" smtClean="0"/>
              <a:t> </a:t>
            </a:r>
            <a:r>
              <a:rPr lang="de-CH" altLang="fr-FR" dirty="0" err="1" smtClean="0"/>
              <a:t>une</a:t>
            </a:r>
            <a:r>
              <a:rPr lang="de-CH" altLang="fr-FR" dirty="0" smtClean="0"/>
              <a:t> </a:t>
            </a:r>
            <a:r>
              <a:rPr lang="de-CH" altLang="fr-FR" dirty="0" err="1" smtClean="0"/>
              <a:t>révision</a:t>
            </a:r>
            <a:r>
              <a:rPr lang="de-CH" altLang="fr-FR" dirty="0" smtClean="0"/>
              <a:t> ?</a:t>
            </a:r>
            <a:endParaRPr lang="fr-CH" altLang="fr-FR" dirty="0" smtClean="0"/>
          </a:p>
        </p:txBody>
      </p:sp>
      <p:sp>
        <p:nvSpPr>
          <p:cNvPr id="6" name="Textfeld 5"/>
          <p:cNvSpPr txBox="1">
            <a:spLocks noChangeArrowheads="1"/>
          </p:cNvSpPr>
          <p:nvPr/>
        </p:nvSpPr>
        <p:spPr bwMode="auto">
          <a:xfrm>
            <a:off x="247650" y="1279525"/>
            <a:ext cx="8640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SzTx/>
              <a:buNone/>
            </a:pPr>
            <a:r>
              <a:rPr lang="de-CH" altLang="fr-FR" b="1" dirty="0" err="1"/>
              <a:t>Raisons</a:t>
            </a:r>
            <a:r>
              <a:rPr lang="de-CH" altLang="fr-FR" b="1" dirty="0"/>
              <a:t> de la </a:t>
            </a:r>
            <a:r>
              <a:rPr lang="de-CH" altLang="fr-FR" b="1" dirty="0" err="1"/>
              <a:t>révision</a:t>
            </a:r>
            <a:r>
              <a:rPr lang="de-CH" altLang="fr-FR" b="1" dirty="0"/>
              <a:t> </a:t>
            </a:r>
            <a:endParaRPr lang="de-CH" altLang="fr-FR" b="1" dirty="0" smtClean="0"/>
          </a:p>
          <a:p>
            <a:pPr eaLnBrk="1" hangingPunct="1">
              <a:spcBef>
                <a:spcPct val="0"/>
              </a:spcBef>
              <a:buSzTx/>
            </a:pPr>
            <a:r>
              <a:rPr lang="fr-FR" altLang="fr-FR" dirty="0" smtClean="0"/>
              <a:t>Monde </a:t>
            </a:r>
            <a:r>
              <a:rPr lang="fr-FR" altLang="fr-FR" dirty="0"/>
              <a:t>du travail en </a:t>
            </a:r>
            <a:r>
              <a:rPr lang="fr-FR" altLang="fr-FR" dirty="0" smtClean="0"/>
              <a:t>mutation</a:t>
            </a:r>
          </a:p>
          <a:p>
            <a:pPr eaLnBrk="1" hangingPunct="1">
              <a:spcBef>
                <a:spcPct val="0"/>
              </a:spcBef>
              <a:buSzTx/>
            </a:pPr>
            <a:r>
              <a:rPr lang="fr-FR" altLang="fr-FR" dirty="0"/>
              <a:t>Décharge administrative des </a:t>
            </a:r>
            <a:r>
              <a:rPr lang="fr-FR" altLang="fr-FR" dirty="0" smtClean="0"/>
              <a:t>entreprises</a:t>
            </a:r>
            <a:endParaRPr lang="fr-FR" altLang="fr-FR" dirty="0"/>
          </a:p>
          <a:p>
            <a:pPr eaLnBrk="1" hangingPunct="1">
              <a:spcBef>
                <a:spcPct val="0"/>
              </a:spcBef>
              <a:buSzTx/>
            </a:pPr>
            <a:r>
              <a:rPr lang="fr-CH" altLang="fr-FR" dirty="0" smtClean="0"/>
              <a:t>Ecarts</a:t>
            </a:r>
            <a:r>
              <a:rPr lang="fr-FR" altLang="fr-FR" sz="2800" dirty="0" smtClean="0"/>
              <a:t> </a:t>
            </a:r>
            <a:r>
              <a:rPr lang="de-CH" altLang="fr-FR" dirty="0"/>
              <a:t>(17 % </a:t>
            </a:r>
            <a:r>
              <a:rPr lang="de-CH" altLang="fr-FR" dirty="0" err="1"/>
              <a:t>sans</a:t>
            </a:r>
            <a:r>
              <a:rPr lang="de-CH" altLang="fr-FR" dirty="0"/>
              <a:t> </a:t>
            </a:r>
            <a:r>
              <a:rPr lang="de-CH" altLang="fr-FR" dirty="0" err="1"/>
              <a:t>saisie</a:t>
            </a:r>
            <a:r>
              <a:rPr lang="de-CH" altLang="fr-FR" dirty="0"/>
              <a:t> et 25 % </a:t>
            </a:r>
            <a:r>
              <a:rPr lang="de-CH" altLang="fr-FR" dirty="0" err="1"/>
              <a:t>chez</a:t>
            </a:r>
            <a:r>
              <a:rPr lang="de-CH" altLang="fr-FR" dirty="0"/>
              <a:t> les </a:t>
            </a:r>
            <a:r>
              <a:rPr lang="de-CH" altLang="fr-FR" dirty="0" err="1"/>
              <a:t>cadres</a:t>
            </a:r>
            <a:r>
              <a:rPr lang="de-CH" altLang="fr-FR" dirty="0"/>
              <a:t>) </a:t>
            </a:r>
          </a:p>
          <a:p>
            <a:pPr eaLnBrk="1" hangingPunct="1">
              <a:spcBef>
                <a:spcPct val="0"/>
              </a:spcBef>
              <a:buSzTx/>
            </a:pPr>
            <a:r>
              <a:rPr lang="fr-FR" altLang="fr-FR" dirty="0"/>
              <a:t>Insécurité juridique (horaire basé sur la confiance) </a:t>
            </a:r>
          </a:p>
          <a:p>
            <a:pPr eaLnBrk="1" hangingPunct="1">
              <a:spcBef>
                <a:spcPct val="0"/>
              </a:spcBef>
              <a:buSzTx/>
            </a:pPr>
            <a:endParaRPr lang="fr-FR" altLang="fr-FR" sz="2000" dirty="0" smtClean="0"/>
          </a:p>
          <a:p>
            <a:pPr marL="0" indent="0" eaLnBrk="1" hangingPunct="1">
              <a:spcBef>
                <a:spcPct val="0"/>
              </a:spcBef>
              <a:buSzTx/>
              <a:buNone/>
            </a:pPr>
            <a:r>
              <a:rPr lang="de-CH" altLang="fr-FR" b="1" dirty="0" err="1" smtClean="0"/>
              <a:t>Défis</a:t>
            </a:r>
            <a:endParaRPr lang="de-CH" altLang="fr-FR" sz="2000" b="1" dirty="0" smtClean="0"/>
          </a:p>
          <a:p>
            <a:pPr eaLnBrk="1" hangingPunct="1">
              <a:spcBef>
                <a:spcPct val="0"/>
              </a:spcBef>
              <a:buSzTx/>
            </a:pPr>
            <a:r>
              <a:rPr lang="fr-FR" altLang="fr-FR" dirty="0"/>
              <a:t>Exigence d'une plus grande flexibilité</a:t>
            </a:r>
          </a:p>
          <a:p>
            <a:pPr eaLnBrk="1" hangingPunct="1">
              <a:spcBef>
                <a:spcPct val="0"/>
              </a:spcBef>
              <a:buSzTx/>
            </a:pPr>
            <a:r>
              <a:rPr lang="fr-FR" altLang="fr-FR" dirty="0"/>
              <a:t>Garantie de protection de la </a:t>
            </a:r>
            <a:r>
              <a:rPr lang="fr-FR" altLang="fr-FR" dirty="0" smtClean="0"/>
              <a:t>santé</a:t>
            </a:r>
            <a:endParaRPr lang="fr-FR" altLang="fr-FR"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p:transition spd="med" advTm="103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247650" y="190500"/>
            <a:ext cx="8640000" cy="576000"/>
          </a:xfrm>
        </p:spPr>
        <p:txBody>
          <a:bodyPr/>
          <a:lstStyle/>
          <a:p>
            <a:r>
              <a:rPr lang="de-CH" altLang="fr-FR" dirty="0" err="1" smtClean="0"/>
              <a:t>Nouvelles</a:t>
            </a:r>
            <a:r>
              <a:rPr lang="de-CH" altLang="fr-FR" dirty="0" smtClean="0"/>
              <a:t> </a:t>
            </a:r>
            <a:r>
              <a:rPr lang="de-CH" altLang="fr-FR" dirty="0" err="1" smtClean="0"/>
              <a:t>modalités</a:t>
            </a:r>
            <a:endParaRPr lang="fr-CH" altLang="fr-FR" sz="1800" dirty="0" smtClean="0"/>
          </a:p>
        </p:txBody>
      </p:sp>
      <p:sp>
        <p:nvSpPr>
          <p:cNvPr id="5" name="Pfeil nach rechts 4"/>
          <p:cNvSpPr/>
          <p:nvPr/>
        </p:nvSpPr>
        <p:spPr bwMode="auto">
          <a:xfrm>
            <a:off x="2802732" y="4057333"/>
            <a:ext cx="903287" cy="484188"/>
          </a:xfrm>
          <a:prstGeom prst="rightArrow">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defTabSz="855663">
              <a:defRPr/>
            </a:pPr>
            <a:endParaRPr lang="de-CH" sz="2100" dirty="0"/>
          </a:p>
        </p:txBody>
      </p:sp>
      <p:sp>
        <p:nvSpPr>
          <p:cNvPr id="6" name="Pfeil nach rechts 5"/>
          <p:cNvSpPr/>
          <p:nvPr/>
        </p:nvSpPr>
        <p:spPr bwMode="auto">
          <a:xfrm>
            <a:off x="2777332" y="3137258"/>
            <a:ext cx="903287" cy="484187"/>
          </a:xfrm>
          <a:prstGeom prst="right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p>
            <a:pPr defTabSz="855663">
              <a:defRPr/>
            </a:pPr>
            <a:endParaRPr lang="de-CH" sz="2100" dirty="0"/>
          </a:p>
        </p:txBody>
      </p:sp>
      <p:sp>
        <p:nvSpPr>
          <p:cNvPr id="7" name="Pfeil nach rechts 6"/>
          <p:cNvSpPr/>
          <p:nvPr/>
        </p:nvSpPr>
        <p:spPr bwMode="auto">
          <a:xfrm>
            <a:off x="2791619" y="2104767"/>
            <a:ext cx="903288" cy="484188"/>
          </a:xfrm>
          <a:prstGeom prst="rightArrow">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defTabSz="855663">
              <a:defRPr/>
            </a:pPr>
            <a:endParaRPr lang="de-CH" sz="2100" dirty="0"/>
          </a:p>
        </p:txBody>
      </p:sp>
      <p:sp>
        <p:nvSpPr>
          <p:cNvPr id="9" name="Textfeld 8"/>
          <p:cNvSpPr txBox="1">
            <a:spLocks noChangeArrowheads="1"/>
          </p:cNvSpPr>
          <p:nvPr/>
        </p:nvSpPr>
        <p:spPr bwMode="auto">
          <a:xfrm>
            <a:off x="867569" y="4103371"/>
            <a:ext cx="185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FR" altLang="fr-FR" dirty="0"/>
              <a:t>73 OLT 1</a:t>
            </a:r>
            <a:endParaRPr lang="fr-CH" altLang="fr-FR" dirty="0"/>
          </a:p>
        </p:txBody>
      </p:sp>
      <p:sp>
        <p:nvSpPr>
          <p:cNvPr id="10" name="Textfeld 9"/>
          <p:cNvSpPr txBox="1">
            <a:spLocks noChangeArrowheads="1"/>
          </p:cNvSpPr>
          <p:nvPr/>
        </p:nvSpPr>
        <p:spPr bwMode="auto">
          <a:xfrm>
            <a:off x="867569" y="3153133"/>
            <a:ext cx="185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FR" altLang="fr-FR" dirty="0"/>
              <a:t>73b OLT 1</a:t>
            </a:r>
            <a:endParaRPr lang="fr-CH" altLang="fr-FR" dirty="0"/>
          </a:p>
        </p:txBody>
      </p:sp>
      <p:sp>
        <p:nvSpPr>
          <p:cNvPr id="11" name="Textfeld 10"/>
          <p:cNvSpPr txBox="1">
            <a:spLocks noChangeArrowheads="1"/>
          </p:cNvSpPr>
          <p:nvPr/>
        </p:nvSpPr>
        <p:spPr bwMode="auto">
          <a:xfrm>
            <a:off x="867569" y="2119055"/>
            <a:ext cx="185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FR" altLang="fr-FR" dirty="0"/>
              <a:t>73a OLT 1</a:t>
            </a:r>
            <a:endParaRPr lang="fr-CH" altLang="fr-FR" dirty="0"/>
          </a:p>
        </p:txBody>
      </p:sp>
      <p:sp>
        <p:nvSpPr>
          <p:cNvPr id="12" name="Textfeld 11"/>
          <p:cNvSpPr txBox="1">
            <a:spLocks noChangeArrowheads="1"/>
          </p:cNvSpPr>
          <p:nvPr/>
        </p:nvSpPr>
        <p:spPr bwMode="auto">
          <a:xfrm>
            <a:off x="3925094" y="3911283"/>
            <a:ext cx="4862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FR" altLang="fr-FR" b="1" dirty="0"/>
              <a:t>Enregistrement systématique de la durée du travail</a:t>
            </a:r>
          </a:p>
        </p:txBody>
      </p:sp>
      <p:sp>
        <p:nvSpPr>
          <p:cNvPr id="13" name="Textfeld 12"/>
          <p:cNvSpPr txBox="1">
            <a:spLocks noChangeArrowheads="1"/>
          </p:cNvSpPr>
          <p:nvPr/>
        </p:nvSpPr>
        <p:spPr bwMode="auto">
          <a:xfrm>
            <a:off x="3925092" y="2973745"/>
            <a:ext cx="4862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FR" altLang="fr-FR" b="1" dirty="0"/>
              <a:t>Enregistrement </a:t>
            </a:r>
            <a:r>
              <a:rPr lang="fr-FR" altLang="fr-FR" b="1" dirty="0" smtClean="0"/>
              <a:t>simplifié</a:t>
            </a:r>
            <a:br>
              <a:rPr lang="fr-FR" altLang="fr-FR" b="1" dirty="0" smtClean="0"/>
            </a:br>
            <a:r>
              <a:rPr lang="fr-FR" altLang="fr-FR" b="1" dirty="0" smtClean="0"/>
              <a:t>de </a:t>
            </a:r>
            <a:r>
              <a:rPr lang="fr-FR" altLang="fr-FR" b="1" dirty="0"/>
              <a:t>la durée du travail</a:t>
            </a:r>
          </a:p>
        </p:txBody>
      </p:sp>
      <p:sp>
        <p:nvSpPr>
          <p:cNvPr id="14" name="Textfeld 13"/>
          <p:cNvSpPr txBox="1">
            <a:spLocks noChangeArrowheads="1"/>
          </p:cNvSpPr>
          <p:nvPr/>
        </p:nvSpPr>
        <p:spPr bwMode="auto">
          <a:xfrm>
            <a:off x="3925094" y="1957130"/>
            <a:ext cx="4862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FR" altLang="fr-FR" b="1" dirty="0"/>
              <a:t>Renonciation à l’enregistrement de la durée du travail</a:t>
            </a:r>
          </a:p>
        </p:txBody>
      </p:sp>
      <p:sp>
        <p:nvSpPr>
          <p:cNvPr id="2" name="Rectangle 1"/>
          <p:cNvSpPr/>
          <p:nvPr/>
        </p:nvSpPr>
        <p:spPr>
          <a:xfrm>
            <a:off x="248444" y="1278751"/>
            <a:ext cx="5171609" cy="461665"/>
          </a:xfrm>
          <a:prstGeom prst="rect">
            <a:avLst/>
          </a:prstGeom>
        </p:spPr>
        <p:txBody>
          <a:bodyPr wrap="none">
            <a:spAutoFit/>
          </a:bodyPr>
          <a:lstStyle/>
          <a:p>
            <a:r>
              <a:rPr lang="de-CH" altLang="fr-FR" sz="2400" b="1" dirty="0" err="1"/>
              <a:t>Quels</a:t>
            </a:r>
            <a:r>
              <a:rPr lang="de-CH" altLang="fr-FR" sz="2400" b="1" dirty="0"/>
              <a:t> </a:t>
            </a:r>
            <a:r>
              <a:rPr lang="de-CH" altLang="fr-FR" sz="2400" b="1" dirty="0" err="1"/>
              <a:t>modèles</a:t>
            </a:r>
            <a:r>
              <a:rPr lang="de-CH" altLang="fr-FR" sz="2400" b="1" dirty="0"/>
              <a:t> </a:t>
            </a:r>
            <a:r>
              <a:rPr lang="de-CH" altLang="fr-FR" sz="2400" b="1" dirty="0" err="1"/>
              <a:t>sont</a:t>
            </a:r>
            <a:r>
              <a:rPr lang="de-CH" altLang="fr-FR" sz="2400" b="1" dirty="0"/>
              <a:t> disponibles ?</a:t>
            </a:r>
            <a:endParaRPr lang="fr-CH" sz="2400" b="1" dirty="0"/>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p:transition spd="med" advTm="431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anim calcmode="lin" valueType="num">
                                      <p:cBhvr>
                                        <p:cTn id="51" dur="500" fill="hold"/>
                                        <p:tgtEl>
                                          <p:spTgt spid="5"/>
                                        </p:tgtEl>
                                        <p:attrNameLst>
                                          <p:attrName>ppt_x</p:attrName>
                                        </p:attrNameLst>
                                      </p:cBhvr>
                                      <p:tavLst>
                                        <p:tav tm="0">
                                          <p:val>
                                            <p:strVal val="#ppt_x"/>
                                          </p:val>
                                        </p:tav>
                                        <p:tav tm="100000">
                                          <p:val>
                                            <p:strVal val="#ppt_x"/>
                                          </p:val>
                                        </p:tav>
                                      </p:tavLst>
                                    </p:anim>
                                    <p:anim calcmode="lin" valueType="num">
                                      <p:cBhvr>
                                        <p:cTn id="52" dur="500" fill="hold"/>
                                        <p:tgtEl>
                                          <p:spTgt spid="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anim calcmode="lin" valueType="num">
                                      <p:cBhvr>
                                        <p:cTn id="56" dur="500" fill="hold"/>
                                        <p:tgtEl>
                                          <p:spTgt spid="12"/>
                                        </p:tgtEl>
                                        <p:attrNameLst>
                                          <p:attrName>ppt_x</p:attrName>
                                        </p:attrNameLst>
                                      </p:cBhvr>
                                      <p:tavLst>
                                        <p:tav tm="0">
                                          <p:val>
                                            <p:strVal val="#ppt_x"/>
                                          </p:val>
                                        </p:tav>
                                        <p:tav tm="100000">
                                          <p:val>
                                            <p:strVal val="#ppt_x"/>
                                          </p:val>
                                        </p:tav>
                                      </p:tavLst>
                                    </p:anim>
                                    <p:anim calcmode="lin" valueType="num">
                                      <p:cBhvr>
                                        <p:cTn id="5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7" grpId="0" animBg="1"/>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a:spLocks noChangeArrowheads="1"/>
          </p:cNvSpPr>
          <p:nvPr/>
        </p:nvSpPr>
        <p:spPr bwMode="auto">
          <a:xfrm>
            <a:off x="247650" y="190500"/>
            <a:ext cx="864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sz="3200" b="1" u="sng" dirty="0" err="1"/>
              <a:t>Renonciation</a:t>
            </a:r>
            <a:r>
              <a:rPr lang="de-CH" altLang="fr-FR" sz="3200" b="1" dirty="0"/>
              <a:t> à </a:t>
            </a:r>
            <a:r>
              <a:rPr lang="de-CH" altLang="fr-FR" sz="3200" b="1" dirty="0" err="1"/>
              <a:t>l’enregistrement</a:t>
            </a:r>
            <a:r>
              <a:rPr lang="de-CH" altLang="fr-FR" sz="3200" b="1" dirty="0"/>
              <a:t> de la </a:t>
            </a:r>
            <a:r>
              <a:rPr lang="de-CH" altLang="fr-FR" sz="3200" b="1" dirty="0" err="1"/>
              <a:t>durée</a:t>
            </a:r>
            <a:r>
              <a:rPr lang="de-CH" altLang="fr-FR" sz="3200" b="1" dirty="0"/>
              <a:t> du </a:t>
            </a:r>
            <a:r>
              <a:rPr lang="de-CH" altLang="fr-FR" sz="3200" b="1" dirty="0" err="1"/>
              <a:t>travail</a:t>
            </a:r>
            <a:endParaRPr lang="fr-CH" altLang="fr-FR" sz="3200" b="1" dirty="0"/>
          </a:p>
        </p:txBody>
      </p:sp>
      <p:sp>
        <p:nvSpPr>
          <p:cNvPr id="3" name="Textfeld 2"/>
          <p:cNvSpPr txBox="1">
            <a:spLocks noChangeArrowheads="1"/>
          </p:cNvSpPr>
          <p:nvPr/>
        </p:nvSpPr>
        <p:spPr bwMode="auto">
          <a:xfrm>
            <a:off x="247649" y="1646754"/>
            <a:ext cx="60483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sz="2000" b="1" dirty="0" smtClean="0"/>
              <a:t>5 </a:t>
            </a:r>
            <a:r>
              <a:rPr lang="de-CH" altLang="fr-FR" sz="2000" b="1" dirty="0" err="1"/>
              <a:t>conditions</a:t>
            </a:r>
            <a:r>
              <a:rPr lang="de-CH" altLang="fr-FR" sz="2000" b="1" dirty="0"/>
              <a:t> </a:t>
            </a:r>
            <a:r>
              <a:rPr lang="de-CH" altLang="fr-FR" sz="2000" b="1" dirty="0" err="1"/>
              <a:t>cumulatives</a:t>
            </a:r>
            <a:endParaRPr lang="fr-CH" altLang="fr-FR" sz="2000" b="1" dirty="0"/>
          </a:p>
        </p:txBody>
      </p:sp>
      <p:sp>
        <p:nvSpPr>
          <p:cNvPr id="16" name="Textfeld 15"/>
          <p:cNvSpPr txBox="1">
            <a:spLocks noChangeArrowheads="1"/>
          </p:cNvSpPr>
          <p:nvPr/>
        </p:nvSpPr>
        <p:spPr bwMode="auto">
          <a:xfrm>
            <a:off x="247649" y="2124512"/>
            <a:ext cx="609882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74638" indent="-274638" eaLnBrk="1" hangingPunct="1">
              <a:spcBef>
                <a:spcPct val="0"/>
              </a:spcBef>
              <a:spcAft>
                <a:spcPts val="1800"/>
              </a:spcAft>
              <a:buSzTx/>
              <a:buFont typeface="+mj-lt"/>
              <a:buAutoNum type="arabicPeriod"/>
            </a:pPr>
            <a:r>
              <a:rPr lang="de-CH" altLang="fr-FR" sz="2000" dirty="0" err="1"/>
              <a:t>Travailleurs</a:t>
            </a:r>
            <a:r>
              <a:rPr lang="de-CH" altLang="fr-FR" sz="2000" dirty="0"/>
              <a:t> </a:t>
            </a:r>
            <a:r>
              <a:rPr lang="de-CH" altLang="fr-FR" sz="2000" dirty="0" err="1"/>
              <a:t>qui</a:t>
            </a:r>
            <a:r>
              <a:rPr lang="de-CH" altLang="fr-FR" sz="2000" dirty="0"/>
              <a:t> </a:t>
            </a:r>
            <a:r>
              <a:rPr lang="de-CH" altLang="fr-FR" sz="2000" dirty="0" err="1"/>
              <a:t>peuvent</a:t>
            </a:r>
            <a:r>
              <a:rPr lang="de-CH" altLang="fr-FR" sz="2000" dirty="0"/>
              <a:t> </a:t>
            </a:r>
            <a:r>
              <a:rPr lang="de-CH" altLang="fr-FR" sz="2000" dirty="0" err="1"/>
              <a:t>dans</a:t>
            </a:r>
            <a:r>
              <a:rPr lang="de-CH" altLang="fr-FR" sz="2000" dirty="0"/>
              <a:t> la </a:t>
            </a:r>
            <a:r>
              <a:rPr lang="de-CH" altLang="fr-FR" sz="2000" dirty="0" err="1"/>
              <a:t>majorité</a:t>
            </a:r>
            <a:r>
              <a:rPr lang="de-CH" altLang="fr-FR" sz="2000" dirty="0"/>
              <a:t> des </a:t>
            </a:r>
            <a:r>
              <a:rPr lang="de-CH" altLang="fr-FR" sz="2000" dirty="0" err="1"/>
              <a:t>cas</a:t>
            </a:r>
            <a:r>
              <a:rPr lang="de-CH" altLang="fr-FR" sz="2000" dirty="0"/>
              <a:t> fixer </a:t>
            </a:r>
            <a:r>
              <a:rPr lang="de-CH" altLang="fr-FR" sz="2000" dirty="0" err="1"/>
              <a:t>eux-mêmes</a:t>
            </a:r>
            <a:r>
              <a:rPr lang="de-CH" altLang="fr-FR" sz="2000" dirty="0"/>
              <a:t> plus de </a:t>
            </a:r>
            <a:r>
              <a:rPr lang="de-CH" altLang="fr-FR" sz="2000" dirty="0" smtClean="0"/>
              <a:t>50%</a:t>
            </a:r>
            <a:r>
              <a:rPr lang="fr-CH" altLang="fr-FR" sz="2000" dirty="0"/>
              <a:t> </a:t>
            </a:r>
            <a:r>
              <a:rPr lang="de-CH" altLang="fr-FR" sz="2000" dirty="0" err="1" smtClean="0"/>
              <a:t>leur</a:t>
            </a:r>
            <a:r>
              <a:rPr lang="de-CH" altLang="fr-FR" sz="2000" dirty="0" smtClean="0"/>
              <a:t> </a:t>
            </a:r>
            <a:r>
              <a:rPr lang="de-CH" altLang="fr-FR" sz="2000" dirty="0" err="1"/>
              <a:t>temps</a:t>
            </a:r>
            <a:r>
              <a:rPr lang="de-CH" altLang="fr-FR" sz="2000" dirty="0"/>
              <a:t> de </a:t>
            </a:r>
            <a:r>
              <a:rPr lang="de-CH" altLang="fr-FR" sz="2000" dirty="0" err="1" smtClean="0"/>
              <a:t>travail</a:t>
            </a:r>
            <a:endParaRPr lang="de-CH" altLang="fr-FR" sz="2000" dirty="0" smtClean="0"/>
          </a:p>
          <a:p>
            <a:pPr marL="274638" indent="-274638" eaLnBrk="1" hangingPunct="1">
              <a:spcBef>
                <a:spcPct val="0"/>
              </a:spcBef>
              <a:spcAft>
                <a:spcPts val="1800"/>
              </a:spcAft>
              <a:buSzTx/>
              <a:buFont typeface="+mj-lt"/>
              <a:buAutoNum type="arabicPeriod"/>
            </a:pPr>
            <a:r>
              <a:rPr lang="de-CH" altLang="fr-FR" sz="2000" dirty="0" err="1"/>
              <a:t>Travailleurs</a:t>
            </a:r>
            <a:r>
              <a:rPr lang="de-CH" altLang="fr-FR" sz="2000" dirty="0"/>
              <a:t> </a:t>
            </a:r>
            <a:r>
              <a:rPr lang="de-CH" altLang="fr-FR" sz="2000" dirty="0" err="1"/>
              <a:t>qui</a:t>
            </a:r>
            <a:r>
              <a:rPr lang="de-CH" altLang="fr-FR" sz="2000" dirty="0"/>
              <a:t> </a:t>
            </a:r>
            <a:r>
              <a:rPr lang="de-CH" altLang="fr-FR" sz="2000" dirty="0" err="1"/>
              <a:t>disposent</a:t>
            </a:r>
            <a:r>
              <a:rPr lang="de-CH" altLang="fr-FR" sz="2000" dirty="0"/>
              <a:t> </a:t>
            </a:r>
            <a:r>
              <a:rPr lang="de-CH" altLang="fr-FR" sz="2000" dirty="0" err="1"/>
              <a:t>d'une</a:t>
            </a:r>
            <a:r>
              <a:rPr lang="de-CH" altLang="fr-FR" sz="2000" dirty="0"/>
              <a:t> </a:t>
            </a:r>
            <a:r>
              <a:rPr lang="de-CH" altLang="fr-FR" sz="2000" dirty="0" err="1"/>
              <a:t>grande</a:t>
            </a:r>
            <a:r>
              <a:rPr lang="de-CH" altLang="fr-FR" sz="2000" dirty="0"/>
              <a:t> </a:t>
            </a:r>
            <a:r>
              <a:rPr lang="de-CH" altLang="fr-FR" sz="2000" dirty="0" err="1"/>
              <a:t>autonomie</a:t>
            </a:r>
            <a:r>
              <a:rPr lang="de-CH" altLang="fr-FR" sz="2000" dirty="0"/>
              <a:t> </a:t>
            </a:r>
            <a:r>
              <a:rPr lang="de-CH" altLang="fr-FR" sz="2000" dirty="0" err="1"/>
              <a:t>dans</a:t>
            </a:r>
            <a:r>
              <a:rPr lang="de-CH" altLang="fr-FR" sz="2000" dirty="0"/>
              <a:t> </a:t>
            </a:r>
            <a:r>
              <a:rPr lang="de-CH" altLang="fr-FR" sz="2000" dirty="0" err="1"/>
              <a:t>l'organisation</a:t>
            </a:r>
            <a:r>
              <a:rPr lang="de-CH" altLang="fr-FR" sz="2000" dirty="0"/>
              <a:t> de </a:t>
            </a:r>
            <a:r>
              <a:rPr lang="de-CH" altLang="fr-FR" sz="2000" dirty="0" err="1"/>
              <a:t>leur</a:t>
            </a:r>
            <a:r>
              <a:rPr lang="de-CH" altLang="fr-FR" sz="2000" dirty="0"/>
              <a:t> </a:t>
            </a:r>
            <a:r>
              <a:rPr lang="de-CH" altLang="fr-FR" sz="2000" dirty="0" err="1" smtClean="0"/>
              <a:t>travail</a:t>
            </a:r>
            <a:endParaRPr lang="de-CH" altLang="fr-FR" sz="2000" dirty="0" smtClean="0"/>
          </a:p>
          <a:p>
            <a:pPr marL="274638" indent="-274638" eaLnBrk="1" hangingPunct="1">
              <a:spcBef>
                <a:spcPct val="0"/>
              </a:spcBef>
              <a:spcAft>
                <a:spcPts val="1800"/>
              </a:spcAft>
              <a:buSzTx/>
              <a:buFont typeface="+mj-lt"/>
              <a:buAutoNum type="arabicPeriod"/>
            </a:pPr>
            <a:r>
              <a:rPr lang="de-CH" altLang="fr-FR" sz="2000" dirty="0" err="1"/>
              <a:t>Salariés</a:t>
            </a:r>
            <a:r>
              <a:rPr lang="de-CH" altLang="fr-FR" sz="2000" dirty="0"/>
              <a:t> </a:t>
            </a:r>
            <a:r>
              <a:rPr lang="de-CH" altLang="fr-FR" sz="2000" dirty="0" err="1"/>
              <a:t>qui</a:t>
            </a:r>
            <a:r>
              <a:rPr lang="de-CH" altLang="fr-FR" sz="2000" dirty="0"/>
              <a:t> </a:t>
            </a:r>
            <a:r>
              <a:rPr lang="de-CH" altLang="fr-FR" sz="2000" dirty="0" err="1"/>
              <a:t>touchent</a:t>
            </a:r>
            <a:r>
              <a:rPr lang="de-CH" altLang="fr-FR" sz="2000" dirty="0"/>
              <a:t> </a:t>
            </a:r>
            <a:r>
              <a:rPr lang="de-CH" altLang="fr-FR" sz="2000" dirty="0" err="1"/>
              <a:t>un</a:t>
            </a:r>
            <a:r>
              <a:rPr lang="de-CH" altLang="fr-FR" sz="2000" dirty="0"/>
              <a:t> </a:t>
            </a:r>
            <a:r>
              <a:rPr lang="de-CH" altLang="fr-FR" sz="2000" dirty="0" err="1"/>
              <a:t>salaire</a:t>
            </a:r>
            <a:r>
              <a:rPr lang="de-CH" altLang="fr-FR" sz="2000" dirty="0"/>
              <a:t> </a:t>
            </a:r>
            <a:r>
              <a:rPr lang="de-CH" altLang="fr-FR" sz="2000" dirty="0" err="1"/>
              <a:t>brut</a:t>
            </a:r>
            <a:r>
              <a:rPr lang="de-CH" altLang="fr-FR" sz="2000" dirty="0"/>
              <a:t> </a:t>
            </a:r>
            <a:r>
              <a:rPr lang="de-CH" altLang="fr-FR" sz="2000" dirty="0" err="1"/>
              <a:t>annuel</a:t>
            </a:r>
            <a:r>
              <a:rPr lang="de-CH" altLang="fr-FR" sz="2000" dirty="0"/>
              <a:t> </a:t>
            </a:r>
            <a:r>
              <a:rPr lang="de-CH" altLang="fr-FR" sz="2000" dirty="0" err="1"/>
              <a:t>d'au</a:t>
            </a:r>
            <a:r>
              <a:rPr lang="de-CH" altLang="fr-FR" sz="2000" dirty="0"/>
              <a:t> </a:t>
            </a:r>
            <a:r>
              <a:rPr lang="de-CH" altLang="fr-FR" sz="2000" dirty="0" err="1"/>
              <a:t>moins</a:t>
            </a:r>
            <a:r>
              <a:rPr lang="de-CH" altLang="fr-FR" sz="2000" dirty="0"/>
              <a:t> CHF </a:t>
            </a:r>
            <a:r>
              <a:rPr lang="de-CH" altLang="fr-FR" sz="2000" dirty="0" smtClean="0"/>
              <a:t>120'000.–</a:t>
            </a:r>
          </a:p>
          <a:p>
            <a:pPr marL="274638" indent="-274638" eaLnBrk="1" hangingPunct="1">
              <a:spcBef>
                <a:spcPct val="0"/>
              </a:spcBef>
              <a:spcAft>
                <a:spcPts val="1800"/>
              </a:spcAft>
              <a:buSzTx/>
              <a:buFont typeface="+mj-lt"/>
              <a:buAutoNum type="arabicPeriod"/>
            </a:pPr>
            <a:r>
              <a:rPr lang="de-CH" altLang="fr-FR" sz="2000" dirty="0" err="1"/>
              <a:t>Travailleurs</a:t>
            </a:r>
            <a:r>
              <a:rPr lang="de-CH" altLang="fr-FR" sz="2000" dirty="0"/>
              <a:t> </a:t>
            </a:r>
            <a:r>
              <a:rPr lang="de-CH" altLang="fr-FR" sz="2000" dirty="0" err="1"/>
              <a:t>qui</a:t>
            </a:r>
            <a:r>
              <a:rPr lang="de-CH" altLang="fr-FR" sz="2000" dirty="0"/>
              <a:t> </a:t>
            </a:r>
            <a:r>
              <a:rPr lang="de-CH" altLang="fr-FR" sz="2000" dirty="0" err="1"/>
              <a:t>ont</a:t>
            </a:r>
            <a:r>
              <a:rPr lang="de-CH" altLang="fr-FR" sz="2000" dirty="0"/>
              <a:t> </a:t>
            </a:r>
            <a:r>
              <a:rPr lang="de-CH" altLang="fr-FR" sz="2000" dirty="0" err="1"/>
              <a:t>donné</a:t>
            </a:r>
            <a:r>
              <a:rPr lang="de-CH" altLang="fr-FR" sz="2000" dirty="0"/>
              <a:t> </a:t>
            </a:r>
            <a:r>
              <a:rPr lang="de-CH" altLang="fr-FR" sz="2000" dirty="0" err="1"/>
              <a:t>leur</a:t>
            </a:r>
            <a:r>
              <a:rPr lang="de-CH" altLang="fr-FR" sz="2000" dirty="0"/>
              <a:t> </a:t>
            </a:r>
            <a:r>
              <a:rPr lang="de-CH" altLang="fr-FR" sz="2000" dirty="0" err="1"/>
              <a:t>accord</a:t>
            </a:r>
            <a:r>
              <a:rPr lang="de-CH" altLang="fr-FR" sz="2000" dirty="0"/>
              <a:t> </a:t>
            </a:r>
            <a:r>
              <a:rPr lang="de-CH" altLang="fr-FR" sz="2000" dirty="0" err="1"/>
              <a:t>écrit</a:t>
            </a:r>
            <a:r>
              <a:rPr lang="de-CH" altLang="fr-FR" sz="2000" dirty="0"/>
              <a:t> de </a:t>
            </a:r>
            <a:r>
              <a:rPr lang="de-CH" altLang="fr-FR" sz="2000" dirty="0" err="1"/>
              <a:t>renonciation</a:t>
            </a:r>
            <a:r>
              <a:rPr lang="de-CH" altLang="fr-FR" sz="2000" dirty="0"/>
              <a:t> à </a:t>
            </a:r>
            <a:r>
              <a:rPr lang="de-CH" altLang="fr-FR" sz="2000" dirty="0" err="1"/>
              <a:t>l'obligation</a:t>
            </a:r>
            <a:r>
              <a:rPr lang="de-CH" altLang="fr-FR" sz="2000" dirty="0"/>
              <a:t> </a:t>
            </a:r>
            <a:r>
              <a:rPr lang="de-CH" altLang="fr-FR" sz="2000" dirty="0" err="1" smtClean="0"/>
              <a:t>d'enregistrement</a:t>
            </a:r>
            <a:endParaRPr lang="de-CH" altLang="fr-FR" sz="2000" dirty="0" smtClean="0"/>
          </a:p>
          <a:p>
            <a:pPr marL="274638" indent="-274638" eaLnBrk="1" hangingPunct="1">
              <a:spcBef>
                <a:spcPct val="0"/>
              </a:spcBef>
              <a:spcAft>
                <a:spcPts val="1800"/>
              </a:spcAft>
              <a:buSzTx/>
              <a:buFont typeface="+mj-lt"/>
              <a:buAutoNum type="arabicPeriod"/>
            </a:pPr>
            <a:r>
              <a:rPr lang="de-CH" altLang="fr-FR" sz="2000" dirty="0"/>
              <a:t>La </a:t>
            </a:r>
            <a:r>
              <a:rPr lang="de-CH" altLang="fr-FR" sz="2000" dirty="0" err="1"/>
              <a:t>renonciation</a:t>
            </a:r>
            <a:r>
              <a:rPr lang="de-CH" altLang="fr-FR" sz="2000" dirty="0"/>
              <a:t> à </a:t>
            </a:r>
            <a:r>
              <a:rPr lang="de-CH" altLang="fr-FR" sz="2000" dirty="0" err="1"/>
              <a:t>l'enregistrement</a:t>
            </a:r>
            <a:r>
              <a:rPr lang="de-CH" altLang="fr-FR" sz="2000" dirty="0"/>
              <a:t> du </a:t>
            </a:r>
            <a:r>
              <a:rPr lang="de-CH" altLang="fr-FR" sz="2000" dirty="0" err="1"/>
              <a:t>temps</a:t>
            </a:r>
            <a:r>
              <a:rPr lang="de-CH" altLang="fr-FR" sz="2000" dirty="0"/>
              <a:t> de </a:t>
            </a:r>
            <a:r>
              <a:rPr lang="de-CH" altLang="fr-FR" sz="2000" dirty="0" err="1"/>
              <a:t>travail</a:t>
            </a:r>
            <a:r>
              <a:rPr lang="de-CH" altLang="fr-FR" sz="2000" dirty="0"/>
              <a:t> </a:t>
            </a:r>
            <a:r>
              <a:rPr lang="de-CH" altLang="fr-FR" sz="2000" dirty="0" err="1"/>
              <a:t>doit</a:t>
            </a:r>
            <a:r>
              <a:rPr lang="de-CH" altLang="fr-FR" sz="2000" dirty="0"/>
              <a:t> </a:t>
            </a:r>
            <a:r>
              <a:rPr lang="de-CH" altLang="fr-FR" sz="2000" dirty="0" err="1"/>
              <a:t>être</a:t>
            </a:r>
            <a:r>
              <a:rPr lang="de-CH" altLang="fr-FR" sz="2000" dirty="0"/>
              <a:t> </a:t>
            </a:r>
            <a:r>
              <a:rPr lang="de-CH" altLang="fr-FR" sz="2000" dirty="0" err="1"/>
              <a:t>prévue</a:t>
            </a:r>
            <a:r>
              <a:rPr lang="de-CH" altLang="fr-FR" sz="2000" dirty="0"/>
              <a:t> </a:t>
            </a:r>
            <a:r>
              <a:rPr lang="de-CH" altLang="fr-FR" sz="2000" dirty="0" err="1"/>
              <a:t>dans</a:t>
            </a:r>
            <a:r>
              <a:rPr lang="de-CH" altLang="fr-FR" sz="2000" dirty="0"/>
              <a:t> </a:t>
            </a:r>
            <a:r>
              <a:rPr lang="de-CH" altLang="fr-FR" sz="2000" dirty="0" err="1"/>
              <a:t>une</a:t>
            </a:r>
            <a:r>
              <a:rPr lang="de-CH" altLang="fr-FR" sz="2000" dirty="0"/>
              <a:t> </a:t>
            </a:r>
            <a:r>
              <a:rPr lang="de-CH" altLang="fr-FR" sz="2000" dirty="0" smtClean="0"/>
              <a:t>CCT</a:t>
            </a:r>
            <a:endParaRPr lang="fr-CH" altLang="fr-FR" sz="2000" dirty="0"/>
          </a:p>
        </p:txBody>
      </p:sp>
      <p:sp>
        <p:nvSpPr>
          <p:cNvPr id="29" name="Abgerundetes Rechteck 28"/>
          <p:cNvSpPr>
            <a:spLocks noChangeArrowheads="1"/>
          </p:cNvSpPr>
          <p:nvPr/>
        </p:nvSpPr>
        <p:spPr bwMode="auto">
          <a:xfrm>
            <a:off x="6347300" y="2190633"/>
            <a:ext cx="2736000" cy="648000"/>
          </a:xfrm>
          <a:prstGeom prst="roundRect">
            <a:avLst>
              <a:gd name="adj" fmla="val 16667"/>
            </a:avLst>
          </a:prstGeom>
          <a:solidFill>
            <a:schemeClr val="bg1"/>
          </a:solidFill>
          <a:ln w="12700" algn="ctr">
            <a:solidFill>
              <a:schemeClr val="tx1"/>
            </a:solidFill>
            <a:round/>
            <a:headEnd/>
            <a:tailEnd/>
          </a:ln>
        </p:spPr>
        <p:txBody>
          <a:bodyPr anchor="ctr"/>
          <a:lstStyle>
            <a:lvl1pPr defTabSz="855663" eaLnBrk="0" hangingPunct="0">
              <a:spcBef>
                <a:spcPct val="20000"/>
              </a:spcBef>
              <a:buSzPct val="95000"/>
              <a:buChar char="•"/>
              <a:defRPr sz="2400">
                <a:solidFill>
                  <a:schemeClr val="tx1"/>
                </a:solidFill>
                <a:latin typeface="Arial" charset="0"/>
              </a:defRPr>
            </a:lvl1pPr>
            <a:lvl2pPr marL="742950" indent="-285750" defTabSz="855663" eaLnBrk="0" hangingPunct="0">
              <a:spcBef>
                <a:spcPct val="20000"/>
              </a:spcBef>
              <a:buChar char="–"/>
              <a:defRPr>
                <a:solidFill>
                  <a:schemeClr val="tx1"/>
                </a:solidFill>
                <a:latin typeface="Arial" charset="0"/>
              </a:defRPr>
            </a:lvl2pPr>
            <a:lvl3pPr marL="1143000" indent="-228600" defTabSz="855663" eaLnBrk="0" hangingPunct="0">
              <a:spcBef>
                <a:spcPct val="20000"/>
              </a:spcBef>
              <a:buChar char="•"/>
              <a:defRPr sz="1600">
                <a:solidFill>
                  <a:schemeClr val="tx1"/>
                </a:solidFill>
                <a:latin typeface="Arial" charset="0"/>
              </a:defRPr>
            </a:lvl3pPr>
            <a:lvl4pPr marL="1600200" indent="-228600" defTabSz="855663" eaLnBrk="0" hangingPunct="0">
              <a:spcBef>
                <a:spcPct val="20000"/>
              </a:spcBef>
              <a:defRPr sz="2000">
                <a:solidFill>
                  <a:schemeClr val="tx1"/>
                </a:solidFill>
                <a:latin typeface="Arial" charset="0"/>
              </a:defRPr>
            </a:lvl4pPr>
            <a:lvl5pPr marL="2057400" indent="-228600" defTabSz="855663" eaLnBrk="0" hangingPunct="0">
              <a:spcBef>
                <a:spcPct val="20000"/>
              </a:spcBef>
              <a:buChar char="»"/>
              <a:defRPr sz="2000">
                <a:solidFill>
                  <a:schemeClr val="tx1"/>
                </a:solidFill>
                <a:latin typeface="Arial" charset="0"/>
              </a:defRPr>
            </a:lvl5pPr>
            <a:lvl6pPr marL="2514600" indent="-228600" defTabSz="855663" eaLnBrk="0" fontAlgn="base" hangingPunct="0">
              <a:spcBef>
                <a:spcPct val="20000"/>
              </a:spcBef>
              <a:spcAft>
                <a:spcPct val="0"/>
              </a:spcAft>
              <a:buChar char="»"/>
              <a:defRPr sz="2000">
                <a:solidFill>
                  <a:schemeClr val="tx1"/>
                </a:solidFill>
                <a:latin typeface="Arial" charset="0"/>
              </a:defRPr>
            </a:lvl6pPr>
            <a:lvl7pPr marL="2971800" indent="-228600" defTabSz="855663" eaLnBrk="0" fontAlgn="base" hangingPunct="0">
              <a:spcBef>
                <a:spcPct val="20000"/>
              </a:spcBef>
              <a:spcAft>
                <a:spcPct val="0"/>
              </a:spcAft>
              <a:buChar char="»"/>
              <a:defRPr sz="2000">
                <a:solidFill>
                  <a:schemeClr val="tx1"/>
                </a:solidFill>
                <a:latin typeface="Arial" charset="0"/>
              </a:defRPr>
            </a:lvl7pPr>
            <a:lvl8pPr marL="3429000" indent="-228600" defTabSz="855663" eaLnBrk="0" fontAlgn="base" hangingPunct="0">
              <a:spcBef>
                <a:spcPct val="20000"/>
              </a:spcBef>
              <a:spcAft>
                <a:spcPct val="0"/>
              </a:spcAft>
              <a:buChar char="»"/>
              <a:defRPr sz="2000">
                <a:solidFill>
                  <a:schemeClr val="tx1"/>
                </a:solidFill>
                <a:latin typeface="Arial" charset="0"/>
              </a:defRPr>
            </a:lvl8pPr>
            <a:lvl9pPr marL="3886200" indent="-228600" defTabSz="855663"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de-CH" altLang="fr-FR" sz="2000" dirty="0"/>
              <a:t>Autonomie en </a:t>
            </a:r>
            <a:r>
              <a:rPr lang="de-CH" altLang="fr-FR" sz="2000" dirty="0" err="1"/>
              <a:t>matière</a:t>
            </a:r>
            <a:r>
              <a:rPr lang="de-CH" altLang="fr-FR" sz="2000" dirty="0"/>
              <a:t> de </a:t>
            </a:r>
            <a:r>
              <a:rPr lang="de-CH" altLang="fr-FR" sz="2000" dirty="0" err="1"/>
              <a:t>temps</a:t>
            </a:r>
            <a:r>
              <a:rPr lang="de-CH" altLang="fr-FR" sz="2000" dirty="0"/>
              <a:t> de </a:t>
            </a:r>
            <a:r>
              <a:rPr lang="de-CH" altLang="fr-FR" sz="2000" dirty="0" err="1"/>
              <a:t>travail</a:t>
            </a:r>
            <a:endParaRPr lang="de-CH" altLang="fr-FR" sz="2000" dirty="0"/>
          </a:p>
        </p:txBody>
      </p:sp>
      <p:sp>
        <p:nvSpPr>
          <p:cNvPr id="30" name="Abgerundetes Rechteck 29"/>
          <p:cNvSpPr>
            <a:spLocks noChangeArrowheads="1"/>
          </p:cNvSpPr>
          <p:nvPr/>
        </p:nvSpPr>
        <p:spPr bwMode="auto">
          <a:xfrm>
            <a:off x="6348886" y="3104160"/>
            <a:ext cx="2736000" cy="648000"/>
          </a:xfrm>
          <a:prstGeom prst="roundRect">
            <a:avLst>
              <a:gd name="adj" fmla="val 16667"/>
            </a:avLst>
          </a:prstGeom>
          <a:solidFill>
            <a:schemeClr val="bg1"/>
          </a:solidFill>
          <a:ln w="12700" algn="ctr">
            <a:solidFill>
              <a:schemeClr val="tx1"/>
            </a:solidFill>
            <a:round/>
            <a:headEnd/>
            <a:tailEnd/>
          </a:ln>
        </p:spPr>
        <p:txBody>
          <a:bodyPr anchor="ctr"/>
          <a:lstStyle>
            <a:lvl1pPr defTabSz="855663" eaLnBrk="0" hangingPunct="0">
              <a:spcBef>
                <a:spcPct val="20000"/>
              </a:spcBef>
              <a:buSzPct val="95000"/>
              <a:buChar char="•"/>
              <a:defRPr sz="2400">
                <a:solidFill>
                  <a:schemeClr val="tx1"/>
                </a:solidFill>
                <a:latin typeface="Arial" charset="0"/>
              </a:defRPr>
            </a:lvl1pPr>
            <a:lvl2pPr marL="742950" indent="-285750" defTabSz="855663" eaLnBrk="0" hangingPunct="0">
              <a:spcBef>
                <a:spcPct val="20000"/>
              </a:spcBef>
              <a:buChar char="–"/>
              <a:defRPr>
                <a:solidFill>
                  <a:schemeClr val="tx1"/>
                </a:solidFill>
                <a:latin typeface="Arial" charset="0"/>
              </a:defRPr>
            </a:lvl2pPr>
            <a:lvl3pPr marL="1143000" indent="-228600" defTabSz="855663" eaLnBrk="0" hangingPunct="0">
              <a:spcBef>
                <a:spcPct val="20000"/>
              </a:spcBef>
              <a:buChar char="•"/>
              <a:defRPr sz="1600">
                <a:solidFill>
                  <a:schemeClr val="tx1"/>
                </a:solidFill>
                <a:latin typeface="Arial" charset="0"/>
              </a:defRPr>
            </a:lvl3pPr>
            <a:lvl4pPr marL="1600200" indent="-228600" defTabSz="855663" eaLnBrk="0" hangingPunct="0">
              <a:spcBef>
                <a:spcPct val="20000"/>
              </a:spcBef>
              <a:defRPr sz="2000">
                <a:solidFill>
                  <a:schemeClr val="tx1"/>
                </a:solidFill>
                <a:latin typeface="Arial" charset="0"/>
              </a:defRPr>
            </a:lvl4pPr>
            <a:lvl5pPr marL="2057400" indent="-228600" defTabSz="855663" eaLnBrk="0" hangingPunct="0">
              <a:spcBef>
                <a:spcPct val="20000"/>
              </a:spcBef>
              <a:buChar char="»"/>
              <a:defRPr sz="2000">
                <a:solidFill>
                  <a:schemeClr val="tx1"/>
                </a:solidFill>
                <a:latin typeface="Arial" charset="0"/>
              </a:defRPr>
            </a:lvl5pPr>
            <a:lvl6pPr marL="2514600" indent="-228600" defTabSz="855663" eaLnBrk="0" fontAlgn="base" hangingPunct="0">
              <a:spcBef>
                <a:spcPct val="20000"/>
              </a:spcBef>
              <a:spcAft>
                <a:spcPct val="0"/>
              </a:spcAft>
              <a:buChar char="»"/>
              <a:defRPr sz="2000">
                <a:solidFill>
                  <a:schemeClr val="tx1"/>
                </a:solidFill>
                <a:latin typeface="Arial" charset="0"/>
              </a:defRPr>
            </a:lvl6pPr>
            <a:lvl7pPr marL="2971800" indent="-228600" defTabSz="855663" eaLnBrk="0" fontAlgn="base" hangingPunct="0">
              <a:spcBef>
                <a:spcPct val="20000"/>
              </a:spcBef>
              <a:spcAft>
                <a:spcPct val="0"/>
              </a:spcAft>
              <a:buChar char="»"/>
              <a:defRPr sz="2000">
                <a:solidFill>
                  <a:schemeClr val="tx1"/>
                </a:solidFill>
                <a:latin typeface="Arial" charset="0"/>
              </a:defRPr>
            </a:lvl7pPr>
            <a:lvl8pPr marL="3429000" indent="-228600" defTabSz="855663" eaLnBrk="0" fontAlgn="base" hangingPunct="0">
              <a:spcBef>
                <a:spcPct val="20000"/>
              </a:spcBef>
              <a:spcAft>
                <a:spcPct val="0"/>
              </a:spcAft>
              <a:buChar char="»"/>
              <a:defRPr sz="2000">
                <a:solidFill>
                  <a:schemeClr val="tx1"/>
                </a:solidFill>
                <a:latin typeface="Arial" charset="0"/>
              </a:defRPr>
            </a:lvl8pPr>
            <a:lvl9pPr marL="3886200" indent="-228600" defTabSz="855663"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de-CH" altLang="fr-FR" sz="2000" dirty="0"/>
              <a:t>Autonomie </a:t>
            </a:r>
            <a:r>
              <a:rPr lang="de-CH" altLang="fr-FR" sz="2000" dirty="0" err="1"/>
              <a:t>d'organisation</a:t>
            </a:r>
            <a:endParaRPr lang="de-CH" altLang="fr-FR" sz="2000" dirty="0"/>
          </a:p>
        </p:txBody>
      </p:sp>
      <p:sp>
        <p:nvSpPr>
          <p:cNvPr id="31" name="Abgerundetes Rechteck 30"/>
          <p:cNvSpPr>
            <a:spLocks noChangeArrowheads="1"/>
          </p:cNvSpPr>
          <p:nvPr/>
        </p:nvSpPr>
        <p:spPr bwMode="auto">
          <a:xfrm>
            <a:off x="6350475" y="4019275"/>
            <a:ext cx="2736000" cy="648000"/>
          </a:xfrm>
          <a:prstGeom prst="roundRect">
            <a:avLst>
              <a:gd name="adj" fmla="val 16667"/>
            </a:avLst>
          </a:prstGeom>
          <a:solidFill>
            <a:schemeClr val="bg1"/>
          </a:solidFill>
          <a:ln w="12700" algn="ctr">
            <a:solidFill>
              <a:schemeClr val="tx1"/>
            </a:solidFill>
            <a:round/>
            <a:headEnd/>
            <a:tailEnd/>
          </a:ln>
        </p:spPr>
        <p:txBody>
          <a:bodyPr anchor="ctr"/>
          <a:lstStyle>
            <a:lvl1pPr defTabSz="855663" eaLnBrk="0" hangingPunct="0">
              <a:spcBef>
                <a:spcPct val="20000"/>
              </a:spcBef>
              <a:buSzPct val="95000"/>
              <a:buChar char="•"/>
              <a:defRPr sz="2400">
                <a:solidFill>
                  <a:schemeClr val="tx1"/>
                </a:solidFill>
                <a:latin typeface="Arial" charset="0"/>
              </a:defRPr>
            </a:lvl1pPr>
            <a:lvl2pPr marL="742950" indent="-285750" defTabSz="855663" eaLnBrk="0" hangingPunct="0">
              <a:spcBef>
                <a:spcPct val="20000"/>
              </a:spcBef>
              <a:buChar char="–"/>
              <a:defRPr>
                <a:solidFill>
                  <a:schemeClr val="tx1"/>
                </a:solidFill>
                <a:latin typeface="Arial" charset="0"/>
              </a:defRPr>
            </a:lvl2pPr>
            <a:lvl3pPr marL="1143000" indent="-228600" defTabSz="855663" eaLnBrk="0" hangingPunct="0">
              <a:spcBef>
                <a:spcPct val="20000"/>
              </a:spcBef>
              <a:buChar char="•"/>
              <a:defRPr sz="1600">
                <a:solidFill>
                  <a:schemeClr val="tx1"/>
                </a:solidFill>
                <a:latin typeface="Arial" charset="0"/>
              </a:defRPr>
            </a:lvl3pPr>
            <a:lvl4pPr marL="1600200" indent="-228600" defTabSz="855663" eaLnBrk="0" hangingPunct="0">
              <a:spcBef>
                <a:spcPct val="20000"/>
              </a:spcBef>
              <a:defRPr sz="2000">
                <a:solidFill>
                  <a:schemeClr val="tx1"/>
                </a:solidFill>
                <a:latin typeface="Arial" charset="0"/>
              </a:defRPr>
            </a:lvl4pPr>
            <a:lvl5pPr marL="2057400" indent="-228600" defTabSz="855663" eaLnBrk="0" hangingPunct="0">
              <a:spcBef>
                <a:spcPct val="20000"/>
              </a:spcBef>
              <a:buChar char="»"/>
              <a:defRPr sz="2000">
                <a:solidFill>
                  <a:schemeClr val="tx1"/>
                </a:solidFill>
                <a:latin typeface="Arial" charset="0"/>
              </a:defRPr>
            </a:lvl5pPr>
            <a:lvl6pPr marL="2514600" indent="-228600" defTabSz="855663" eaLnBrk="0" fontAlgn="base" hangingPunct="0">
              <a:spcBef>
                <a:spcPct val="20000"/>
              </a:spcBef>
              <a:spcAft>
                <a:spcPct val="0"/>
              </a:spcAft>
              <a:buChar char="»"/>
              <a:defRPr sz="2000">
                <a:solidFill>
                  <a:schemeClr val="tx1"/>
                </a:solidFill>
                <a:latin typeface="Arial" charset="0"/>
              </a:defRPr>
            </a:lvl6pPr>
            <a:lvl7pPr marL="2971800" indent="-228600" defTabSz="855663" eaLnBrk="0" fontAlgn="base" hangingPunct="0">
              <a:spcBef>
                <a:spcPct val="20000"/>
              </a:spcBef>
              <a:spcAft>
                <a:spcPct val="0"/>
              </a:spcAft>
              <a:buChar char="»"/>
              <a:defRPr sz="2000">
                <a:solidFill>
                  <a:schemeClr val="tx1"/>
                </a:solidFill>
                <a:latin typeface="Arial" charset="0"/>
              </a:defRPr>
            </a:lvl7pPr>
            <a:lvl8pPr marL="3429000" indent="-228600" defTabSz="855663" eaLnBrk="0" fontAlgn="base" hangingPunct="0">
              <a:spcBef>
                <a:spcPct val="20000"/>
              </a:spcBef>
              <a:spcAft>
                <a:spcPct val="0"/>
              </a:spcAft>
              <a:buChar char="»"/>
              <a:defRPr sz="2000">
                <a:solidFill>
                  <a:schemeClr val="tx1"/>
                </a:solidFill>
                <a:latin typeface="Arial" charset="0"/>
              </a:defRPr>
            </a:lvl8pPr>
            <a:lvl9pPr marL="3886200" indent="-228600" defTabSz="855663"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de-CH" altLang="fr-FR" sz="2000"/>
              <a:t>Limite de salaire</a:t>
            </a:r>
          </a:p>
        </p:txBody>
      </p:sp>
      <p:sp>
        <p:nvSpPr>
          <p:cNvPr id="32" name="Abgerundetes Rechteck 31"/>
          <p:cNvSpPr>
            <a:spLocks noChangeArrowheads="1"/>
          </p:cNvSpPr>
          <p:nvPr/>
        </p:nvSpPr>
        <p:spPr bwMode="auto">
          <a:xfrm>
            <a:off x="6350475" y="4934390"/>
            <a:ext cx="2736000" cy="648000"/>
          </a:xfrm>
          <a:prstGeom prst="roundRect">
            <a:avLst>
              <a:gd name="adj" fmla="val 16667"/>
            </a:avLst>
          </a:prstGeom>
          <a:solidFill>
            <a:schemeClr val="bg1"/>
          </a:solidFill>
          <a:ln w="12700" algn="ctr">
            <a:solidFill>
              <a:schemeClr val="tx1"/>
            </a:solidFill>
            <a:round/>
            <a:headEnd/>
            <a:tailEnd/>
          </a:ln>
        </p:spPr>
        <p:txBody>
          <a:bodyPr anchor="ctr"/>
          <a:lstStyle>
            <a:lvl1pPr defTabSz="855663" eaLnBrk="0" hangingPunct="0">
              <a:spcBef>
                <a:spcPct val="20000"/>
              </a:spcBef>
              <a:buSzPct val="95000"/>
              <a:buChar char="•"/>
              <a:defRPr sz="2400">
                <a:solidFill>
                  <a:schemeClr val="tx1"/>
                </a:solidFill>
                <a:latin typeface="Arial" charset="0"/>
              </a:defRPr>
            </a:lvl1pPr>
            <a:lvl2pPr marL="742950" indent="-285750" defTabSz="855663" eaLnBrk="0" hangingPunct="0">
              <a:spcBef>
                <a:spcPct val="20000"/>
              </a:spcBef>
              <a:buChar char="–"/>
              <a:defRPr>
                <a:solidFill>
                  <a:schemeClr val="tx1"/>
                </a:solidFill>
                <a:latin typeface="Arial" charset="0"/>
              </a:defRPr>
            </a:lvl2pPr>
            <a:lvl3pPr marL="1143000" indent="-228600" defTabSz="855663" eaLnBrk="0" hangingPunct="0">
              <a:spcBef>
                <a:spcPct val="20000"/>
              </a:spcBef>
              <a:buChar char="•"/>
              <a:defRPr sz="1600">
                <a:solidFill>
                  <a:schemeClr val="tx1"/>
                </a:solidFill>
                <a:latin typeface="Arial" charset="0"/>
              </a:defRPr>
            </a:lvl3pPr>
            <a:lvl4pPr marL="1600200" indent="-228600" defTabSz="855663" eaLnBrk="0" hangingPunct="0">
              <a:spcBef>
                <a:spcPct val="20000"/>
              </a:spcBef>
              <a:defRPr sz="2000">
                <a:solidFill>
                  <a:schemeClr val="tx1"/>
                </a:solidFill>
                <a:latin typeface="Arial" charset="0"/>
              </a:defRPr>
            </a:lvl4pPr>
            <a:lvl5pPr marL="2057400" indent="-228600" defTabSz="855663" eaLnBrk="0" hangingPunct="0">
              <a:spcBef>
                <a:spcPct val="20000"/>
              </a:spcBef>
              <a:buChar char="»"/>
              <a:defRPr sz="2000">
                <a:solidFill>
                  <a:schemeClr val="tx1"/>
                </a:solidFill>
                <a:latin typeface="Arial" charset="0"/>
              </a:defRPr>
            </a:lvl5pPr>
            <a:lvl6pPr marL="2514600" indent="-228600" defTabSz="855663" eaLnBrk="0" fontAlgn="base" hangingPunct="0">
              <a:spcBef>
                <a:spcPct val="20000"/>
              </a:spcBef>
              <a:spcAft>
                <a:spcPct val="0"/>
              </a:spcAft>
              <a:buChar char="»"/>
              <a:defRPr sz="2000">
                <a:solidFill>
                  <a:schemeClr val="tx1"/>
                </a:solidFill>
                <a:latin typeface="Arial" charset="0"/>
              </a:defRPr>
            </a:lvl6pPr>
            <a:lvl7pPr marL="2971800" indent="-228600" defTabSz="855663" eaLnBrk="0" fontAlgn="base" hangingPunct="0">
              <a:spcBef>
                <a:spcPct val="20000"/>
              </a:spcBef>
              <a:spcAft>
                <a:spcPct val="0"/>
              </a:spcAft>
              <a:buChar char="»"/>
              <a:defRPr sz="2000">
                <a:solidFill>
                  <a:schemeClr val="tx1"/>
                </a:solidFill>
                <a:latin typeface="Arial" charset="0"/>
              </a:defRPr>
            </a:lvl7pPr>
            <a:lvl8pPr marL="3429000" indent="-228600" defTabSz="855663" eaLnBrk="0" fontAlgn="base" hangingPunct="0">
              <a:spcBef>
                <a:spcPct val="20000"/>
              </a:spcBef>
              <a:spcAft>
                <a:spcPct val="0"/>
              </a:spcAft>
              <a:buChar char="»"/>
              <a:defRPr sz="2000">
                <a:solidFill>
                  <a:schemeClr val="tx1"/>
                </a:solidFill>
                <a:latin typeface="Arial" charset="0"/>
              </a:defRPr>
            </a:lvl8pPr>
            <a:lvl9pPr marL="3886200" indent="-228600" defTabSz="855663"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de-CH" altLang="fr-FR" sz="2000"/>
              <a:t>Accord individuel</a:t>
            </a:r>
          </a:p>
        </p:txBody>
      </p:sp>
      <p:sp>
        <p:nvSpPr>
          <p:cNvPr id="7" name="Plus 6"/>
          <p:cNvSpPr/>
          <p:nvPr/>
        </p:nvSpPr>
        <p:spPr bwMode="auto">
          <a:xfrm>
            <a:off x="7652225" y="2896784"/>
            <a:ext cx="144462" cy="149225"/>
          </a:xfrm>
          <a:prstGeom prst="mathPlus">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defTabSz="855663">
              <a:defRPr/>
            </a:pPr>
            <a:endParaRPr lang="de-CH" sz="2400" dirty="0"/>
          </a:p>
        </p:txBody>
      </p:sp>
      <p:sp>
        <p:nvSpPr>
          <p:cNvPr id="33" name="Plus 32"/>
          <p:cNvSpPr/>
          <p:nvPr/>
        </p:nvSpPr>
        <p:spPr bwMode="auto">
          <a:xfrm>
            <a:off x="7663337" y="3810311"/>
            <a:ext cx="144463" cy="150813"/>
          </a:xfrm>
          <a:prstGeom prst="mathPlus">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defTabSz="855663">
              <a:defRPr/>
            </a:pPr>
            <a:endParaRPr lang="de-CH" sz="2400" dirty="0"/>
          </a:p>
        </p:txBody>
      </p:sp>
      <p:sp>
        <p:nvSpPr>
          <p:cNvPr id="34" name="Plus 33"/>
          <p:cNvSpPr/>
          <p:nvPr/>
        </p:nvSpPr>
        <p:spPr bwMode="auto">
          <a:xfrm>
            <a:off x="7664925" y="4725426"/>
            <a:ext cx="144462" cy="150813"/>
          </a:xfrm>
          <a:prstGeom prst="mathPlus">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defTabSz="855663">
              <a:defRPr/>
            </a:pPr>
            <a:endParaRPr lang="de-CH" sz="2400" dirty="0"/>
          </a:p>
        </p:txBody>
      </p:sp>
      <p:sp>
        <p:nvSpPr>
          <p:cNvPr id="36" name="Abgerundetes Rechteck 35"/>
          <p:cNvSpPr>
            <a:spLocks noChangeArrowheads="1"/>
          </p:cNvSpPr>
          <p:nvPr/>
        </p:nvSpPr>
        <p:spPr bwMode="auto">
          <a:xfrm>
            <a:off x="6350475" y="5847915"/>
            <a:ext cx="2736000" cy="648000"/>
          </a:xfrm>
          <a:prstGeom prst="roundRect">
            <a:avLst>
              <a:gd name="adj" fmla="val 16667"/>
            </a:avLst>
          </a:prstGeom>
          <a:solidFill>
            <a:schemeClr val="bg1"/>
          </a:solidFill>
          <a:ln w="12700" algn="ctr">
            <a:solidFill>
              <a:schemeClr val="tx1"/>
            </a:solidFill>
            <a:round/>
            <a:headEnd/>
            <a:tailEnd/>
          </a:ln>
        </p:spPr>
        <p:txBody>
          <a:bodyPr anchor="ctr"/>
          <a:lstStyle>
            <a:lvl1pPr defTabSz="855663" eaLnBrk="0" hangingPunct="0">
              <a:spcBef>
                <a:spcPct val="20000"/>
              </a:spcBef>
              <a:buSzPct val="95000"/>
              <a:buChar char="•"/>
              <a:defRPr sz="2400">
                <a:solidFill>
                  <a:schemeClr val="tx1"/>
                </a:solidFill>
                <a:latin typeface="Arial" charset="0"/>
              </a:defRPr>
            </a:lvl1pPr>
            <a:lvl2pPr marL="742950" indent="-285750" defTabSz="855663" eaLnBrk="0" hangingPunct="0">
              <a:spcBef>
                <a:spcPct val="20000"/>
              </a:spcBef>
              <a:buChar char="–"/>
              <a:defRPr>
                <a:solidFill>
                  <a:schemeClr val="tx1"/>
                </a:solidFill>
                <a:latin typeface="Arial" charset="0"/>
              </a:defRPr>
            </a:lvl2pPr>
            <a:lvl3pPr marL="1143000" indent="-228600" defTabSz="855663" eaLnBrk="0" hangingPunct="0">
              <a:spcBef>
                <a:spcPct val="20000"/>
              </a:spcBef>
              <a:buChar char="•"/>
              <a:defRPr sz="1600">
                <a:solidFill>
                  <a:schemeClr val="tx1"/>
                </a:solidFill>
                <a:latin typeface="Arial" charset="0"/>
              </a:defRPr>
            </a:lvl3pPr>
            <a:lvl4pPr marL="1600200" indent="-228600" defTabSz="855663" eaLnBrk="0" hangingPunct="0">
              <a:spcBef>
                <a:spcPct val="20000"/>
              </a:spcBef>
              <a:defRPr sz="2000">
                <a:solidFill>
                  <a:schemeClr val="tx1"/>
                </a:solidFill>
                <a:latin typeface="Arial" charset="0"/>
              </a:defRPr>
            </a:lvl4pPr>
            <a:lvl5pPr marL="2057400" indent="-228600" defTabSz="855663" eaLnBrk="0" hangingPunct="0">
              <a:spcBef>
                <a:spcPct val="20000"/>
              </a:spcBef>
              <a:buChar char="»"/>
              <a:defRPr sz="2000">
                <a:solidFill>
                  <a:schemeClr val="tx1"/>
                </a:solidFill>
                <a:latin typeface="Arial" charset="0"/>
              </a:defRPr>
            </a:lvl5pPr>
            <a:lvl6pPr marL="2514600" indent="-228600" defTabSz="855663" eaLnBrk="0" fontAlgn="base" hangingPunct="0">
              <a:spcBef>
                <a:spcPct val="20000"/>
              </a:spcBef>
              <a:spcAft>
                <a:spcPct val="0"/>
              </a:spcAft>
              <a:buChar char="»"/>
              <a:defRPr sz="2000">
                <a:solidFill>
                  <a:schemeClr val="tx1"/>
                </a:solidFill>
                <a:latin typeface="Arial" charset="0"/>
              </a:defRPr>
            </a:lvl6pPr>
            <a:lvl7pPr marL="2971800" indent="-228600" defTabSz="855663" eaLnBrk="0" fontAlgn="base" hangingPunct="0">
              <a:spcBef>
                <a:spcPct val="20000"/>
              </a:spcBef>
              <a:spcAft>
                <a:spcPct val="0"/>
              </a:spcAft>
              <a:buChar char="»"/>
              <a:defRPr sz="2000">
                <a:solidFill>
                  <a:schemeClr val="tx1"/>
                </a:solidFill>
                <a:latin typeface="Arial" charset="0"/>
              </a:defRPr>
            </a:lvl7pPr>
            <a:lvl8pPr marL="3429000" indent="-228600" defTabSz="855663" eaLnBrk="0" fontAlgn="base" hangingPunct="0">
              <a:spcBef>
                <a:spcPct val="20000"/>
              </a:spcBef>
              <a:spcAft>
                <a:spcPct val="0"/>
              </a:spcAft>
              <a:buChar char="»"/>
              <a:defRPr sz="2000">
                <a:solidFill>
                  <a:schemeClr val="tx1"/>
                </a:solidFill>
                <a:latin typeface="Arial" charset="0"/>
              </a:defRPr>
            </a:lvl8pPr>
            <a:lvl9pPr marL="3886200" indent="-228600" defTabSz="855663"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de-CH" altLang="fr-FR" sz="2000" dirty="0" err="1"/>
              <a:t>Convention</a:t>
            </a:r>
            <a:r>
              <a:rPr lang="de-CH" altLang="fr-FR" sz="2000" dirty="0"/>
              <a:t> </a:t>
            </a:r>
            <a:r>
              <a:rPr lang="de-CH" altLang="fr-FR" sz="2000" dirty="0" err="1"/>
              <a:t>collective</a:t>
            </a:r>
            <a:r>
              <a:rPr lang="de-CH" altLang="fr-FR" sz="2000" dirty="0"/>
              <a:t> de </a:t>
            </a:r>
            <a:r>
              <a:rPr lang="de-CH" altLang="fr-FR" sz="2000" dirty="0" err="1"/>
              <a:t>travail</a:t>
            </a:r>
            <a:endParaRPr lang="de-CH" altLang="fr-FR" sz="2000" dirty="0"/>
          </a:p>
        </p:txBody>
      </p:sp>
      <p:sp>
        <p:nvSpPr>
          <p:cNvPr id="37" name="Plus 36"/>
          <p:cNvSpPr/>
          <p:nvPr/>
        </p:nvSpPr>
        <p:spPr bwMode="auto">
          <a:xfrm>
            <a:off x="7664925" y="5640541"/>
            <a:ext cx="144462" cy="149225"/>
          </a:xfrm>
          <a:prstGeom prst="mathPlus">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defTabSz="855663">
              <a:defRPr/>
            </a:pPr>
            <a:endParaRPr lang="de-CH" sz="2400"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p:transition spd="med" advTm="2388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1"/>
                </p:tgtEl>
              </p:cMediaNode>
            </p:audio>
          </p:childTnLst>
        </p:cTn>
      </p:par>
    </p:tnLst>
    <p:bldLst>
      <p:bldP spid="29" grpId="0" animBg="1"/>
      <p:bldP spid="30" grpId="0" animBg="1"/>
      <p:bldP spid="31" grpId="0" animBg="1"/>
      <p:bldP spid="32" grpId="0" animBg="1"/>
      <p:bldP spid="7" grpId="0" animBg="1"/>
      <p:bldP spid="33" grpId="0" animBg="1"/>
      <p:bldP spid="34"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a:spLocks noChangeArrowheads="1"/>
          </p:cNvSpPr>
          <p:nvPr/>
        </p:nvSpPr>
        <p:spPr bwMode="auto">
          <a:xfrm>
            <a:off x="243619" y="190500"/>
            <a:ext cx="864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sz="3200" b="1" dirty="0" err="1"/>
              <a:t>Enregistrement</a:t>
            </a:r>
            <a:r>
              <a:rPr lang="de-CH" altLang="fr-FR" sz="3200" b="1" dirty="0"/>
              <a:t> </a:t>
            </a:r>
            <a:r>
              <a:rPr lang="de-CH" altLang="fr-FR" sz="3200" b="1" u="sng" dirty="0" err="1"/>
              <a:t>simplifié</a:t>
            </a:r>
            <a:r>
              <a:rPr lang="de-CH" altLang="fr-FR" sz="3200" b="1" dirty="0"/>
              <a:t> de la </a:t>
            </a:r>
            <a:r>
              <a:rPr lang="de-CH" altLang="fr-FR" sz="3200" b="1" dirty="0" err="1"/>
              <a:t>durée</a:t>
            </a:r>
            <a:r>
              <a:rPr lang="de-CH" altLang="fr-FR" sz="3200" b="1" dirty="0"/>
              <a:t> du </a:t>
            </a:r>
            <a:r>
              <a:rPr lang="de-CH" altLang="fr-FR" sz="3200" b="1" dirty="0" err="1" smtClean="0"/>
              <a:t>travail</a:t>
            </a:r>
            <a:endParaRPr lang="fr-CH" altLang="fr-FR" sz="3200" b="1" dirty="0"/>
          </a:p>
        </p:txBody>
      </p:sp>
      <p:sp>
        <p:nvSpPr>
          <p:cNvPr id="3" name="Textfeld 2"/>
          <p:cNvSpPr txBox="1">
            <a:spLocks noChangeArrowheads="1"/>
          </p:cNvSpPr>
          <p:nvPr/>
        </p:nvSpPr>
        <p:spPr bwMode="auto">
          <a:xfrm>
            <a:off x="250764" y="1632585"/>
            <a:ext cx="8640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0"/>
              </a:spcBef>
              <a:buSzTx/>
              <a:buFontTx/>
              <a:buNone/>
            </a:pPr>
            <a:r>
              <a:rPr lang="de-CH" altLang="fr-FR" b="1" dirty="0" err="1"/>
              <a:t>Salariés</a:t>
            </a:r>
            <a:r>
              <a:rPr lang="de-CH" altLang="fr-FR" b="1" dirty="0"/>
              <a:t> </a:t>
            </a:r>
            <a:r>
              <a:rPr lang="de-CH" altLang="fr-FR" b="1" dirty="0" err="1" smtClean="0"/>
              <a:t>concernés</a:t>
            </a:r>
            <a:endParaRPr lang="de-CH" altLang="fr-FR" b="1" dirty="0" smtClean="0"/>
          </a:p>
          <a:p>
            <a:pPr algn="just" eaLnBrk="1" hangingPunct="1">
              <a:spcBef>
                <a:spcPts val="0"/>
              </a:spcBef>
              <a:buSzTx/>
              <a:buNone/>
            </a:pPr>
            <a:r>
              <a:rPr lang="de-CH" altLang="fr-FR" dirty="0" err="1"/>
              <a:t>Tous</a:t>
            </a:r>
            <a:r>
              <a:rPr lang="de-CH" altLang="fr-FR" dirty="0"/>
              <a:t> les </a:t>
            </a:r>
            <a:r>
              <a:rPr lang="de-CH" altLang="fr-FR" dirty="0" err="1"/>
              <a:t>travailleurs</a:t>
            </a:r>
            <a:r>
              <a:rPr lang="de-CH" altLang="fr-FR" dirty="0"/>
              <a:t> </a:t>
            </a:r>
            <a:r>
              <a:rPr lang="de-CH" altLang="fr-FR" dirty="0" err="1"/>
              <a:t>qui</a:t>
            </a:r>
            <a:r>
              <a:rPr lang="de-CH" altLang="fr-FR" dirty="0"/>
              <a:t> </a:t>
            </a:r>
            <a:r>
              <a:rPr lang="de-CH" altLang="fr-FR" dirty="0" err="1"/>
              <a:t>peuvent</a:t>
            </a:r>
            <a:r>
              <a:rPr lang="de-CH" altLang="fr-FR" dirty="0"/>
              <a:t> fixer </a:t>
            </a:r>
            <a:r>
              <a:rPr lang="de-CH" altLang="fr-FR" dirty="0" err="1"/>
              <a:t>eux-mêmes</a:t>
            </a:r>
            <a:r>
              <a:rPr lang="de-CH" altLang="fr-FR" dirty="0"/>
              <a:t> </a:t>
            </a:r>
            <a:r>
              <a:rPr lang="de-CH" altLang="fr-FR" dirty="0" err="1"/>
              <a:t>une</a:t>
            </a:r>
            <a:r>
              <a:rPr lang="de-CH" altLang="fr-FR" dirty="0"/>
              <a:t> </a:t>
            </a:r>
            <a:r>
              <a:rPr lang="de-CH" altLang="fr-FR" dirty="0" err="1"/>
              <a:t>part</a:t>
            </a:r>
            <a:r>
              <a:rPr lang="de-CH" altLang="fr-FR" dirty="0"/>
              <a:t> </a:t>
            </a:r>
            <a:r>
              <a:rPr lang="de-CH" altLang="fr-FR" dirty="0" err="1"/>
              <a:t>significative</a:t>
            </a:r>
            <a:r>
              <a:rPr lang="de-CH" altLang="fr-FR" dirty="0"/>
              <a:t> de </a:t>
            </a:r>
            <a:r>
              <a:rPr lang="de-CH" altLang="fr-FR" dirty="0" err="1"/>
              <a:t>leur</a:t>
            </a:r>
            <a:r>
              <a:rPr lang="de-CH" altLang="fr-FR" dirty="0"/>
              <a:t> </a:t>
            </a:r>
            <a:r>
              <a:rPr lang="de-CH" altLang="fr-FR" dirty="0" err="1"/>
              <a:t>temps</a:t>
            </a:r>
            <a:r>
              <a:rPr lang="de-CH" altLang="fr-FR" dirty="0"/>
              <a:t> de </a:t>
            </a:r>
            <a:r>
              <a:rPr lang="de-CH" altLang="fr-FR" dirty="0" err="1"/>
              <a:t>travail</a:t>
            </a:r>
            <a:r>
              <a:rPr lang="de-CH" altLang="fr-FR" dirty="0"/>
              <a:t> (</a:t>
            </a:r>
            <a:r>
              <a:rPr lang="de-CH" altLang="fr-FR" dirty="0" err="1"/>
              <a:t>environ</a:t>
            </a:r>
            <a:r>
              <a:rPr lang="de-CH" altLang="fr-FR" dirty="0"/>
              <a:t> 25 </a:t>
            </a:r>
            <a:r>
              <a:rPr lang="de-CH" altLang="fr-FR" dirty="0" smtClean="0"/>
              <a:t>%)</a:t>
            </a:r>
          </a:p>
          <a:p>
            <a:pPr eaLnBrk="1" hangingPunct="1">
              <a:spcBef>
                <a:spcPts val="0"/>
              </a:spcBef>
              <a:buSzTx/>
              <a:buNone/>
            </a:pPr>
            <a:endParaRPr lang="de-CH" altLang="fr-FR" dirty="0" smtClean="0"/>
          </a:p>
          <a:p>
            <a:pPr eaLnBrk="1" hangingPunct="1">
              <a:spcBef>
                <a:spcPts val="0"/>
              </a:spcBef>
              <a:buSzTx/>
              <a:buNone/>
            </a:pPr>
            <a:r>
              <a:rPr lang="de-CH" altLang="fr-FR" b="1" dirty="0" err="1"/>
              <a:t>Accord</a:t>
            </a:r>
            <a:r>
              <a:rPr lang="de-CH" altLang="fr-FR" b="1" dirty="0"/>
              <a:t> </a:t>
            </a:r>
            <a:r>
              <a:rPr lang="de-CH" altLang="fr-FR" b="1" dirty="0" err="1"/>
              <a:t>comme</a:t>
            </a:r>
            <a:r>
              <a:rPr lang="de-CH" altLang="fr-FR" b="1" dirty="0"/>
              <a:t> </a:t>
            </a:r>
            <a:r>
              <a:rPr lang="de-CH" altLang="fr-FR" b="1" dirty="0" err="1"/>
              <a:t>condition</a:t>
            </a:r>
            <a:r>
              <a:rPr lang="de-CH" altLang="fr-FR" b="1" dirty="0"/>
              <a:t> </a:t>
            </a:r>
            <a:r>
              <a:rPr lang="de-CH" altLang="fr-FR" b="1" dirty="0" err="1" smtClean="0"/>
              <a:t>préalable</a:t>
            </a:r>
            <a:endParaRPr lang="de-CH" altLang="fr-FR" b="1" dirty="0" smtClean="0"/>
          </a:p>
          <a:p>
            <a:pPr marL="342900" indent="-342900" eaLnBrk="1" hangingPunct="1">
              <a:spcBef>
                <a:spcPts val="0"/>
              </a:spcBef>
              <a:buSzTx/>
            </a:pPr>
            <a:r>
              <a:rPr lang="de-CH" altLang="fr-FR" b="1" i="1" dirty="0" err="1">
                <a:solidFill>
                  <a:schemeClr val="tx2"/>
                </a:solidFill>
              </a:rPr>
              <a:t>Accord</a:t>
            </a:r>
            <a:r>
              <a:rPr lang="de-CH" altLang="fr-FR" b="1" i="1" dirty="0">
                <a:solidFill>
                  <a:schemeClr val="tx2"/>
                </a:solidFill>
              </a:rPr>
              <a:t> </a:t>
            </a:r>
            <a:r>
              <a:rPr lang="de-CH" altLang="fr-FR" b="1" i="1" dirty="0" err="1" smtClean="0">
                <a:solidFill>
                  <a:schemeClr val="tx2"/>
                </a:solidFill>
              </a:rPr>
              <a:t>collectif</a:t>
            </a:r>
            <a:r>
              <a:rPr lang="de-CH" altLang="fr-FR" b="1" i="1" dirty="0" smtClean="0">
                <a:solidFill>
                  <a:schemeClr val="tx2"/>
                </a:solidFill>
              </a:rPr>
              <a:t/>
            </a:r>
            <a:br>
              <a:rPr lang="de-CH" altLang="fr-FR" b="1" i="1" dirty="0" smtClean="0">
                <a:solidFill>
                  <a:schemeClr val="tx2"/>
                </a:solidFill>
              </a:rPr>
            </a:br>
            <a:r>
              <a:rPr lang="de-CH" kern="0" dirty="0" err="1"/>
              <a:t>Entreprises</a:t>
            </a:r>
            <a:r>
              <a:rPr lang="de-CH" kern="0" dirty="0"/>
              <a:t> </a:t>
            </a:r>
            <a:r>
              <a:rPr lang="de-CH" kern="0" dirty="0" err="1"/>
              <a:t>employant</a:t>
            </a:r>
            <a:r>
              <a:rPr lang="de-CH" kern="0" dirty="0"/>
              <a:t> </a:t>
            </a:r>
            <a:r>
              <a:rPr lang="de-CH" u="sng" kern="0" dirty="0"/>
              <a:t>plus</a:t>
            </a:r>
            <a:r>
              <a:rPr lang="de-CH" kern="0" dirty="0"/>
              <a:t> de 50 </a:t>
            </a:r>
            <a:r>
              <a:rPr lang="de-CH" kern="0" dirty="0" err="1"/>
              <a:t>collaborateurs</a:t>
            </a:r>
            <a:endParaRPr lang="fr-CH" kern="0" dirty="0"/>
          </a:p>
          <a:p>
            <a:pPr marL="342900" indent="-342900" eaLnBrk="1" hangingPunct="1">
              <a:spcBef>
                <a:spcPts val="0"/>
              </a:spcBef>
              <a:buSzTx/>
            </a:pPr>
            <a:r>
              <a:rPr lang="de-CH" altLang="fr-FR" b="1" i="1" dirty="0" err="1">
                <a:solidFill>
                  <a:schemeClr val="tx2"/>
                </a:solidFill>
              </a:rPr>
              <a:t>Accord</a:t>
            </a:r>
            <a:r>
              <a:rPr lang="de-CH" altLang="fr-FR" b="1" i="1" dirty="0">
                <a:solidFill>
                  <a:schemeClr val="tx2"/>
                </a:solidFill>
              </a:rPr>
              <a:t> </a:t>
            </a:r>
            <a:r>
              <a:rPr lang="de-CH" altLang="fr-FR" b="1" i="1" dirty="0" err="1" smtClean="0">
                <a:solidFill>
                  <a:schemeClr val="tx2"/>
                </a:solidFill>
              </a:rPr>
              <a:t>individuel</a:t>
            </a:r>
            <a:r>
              <a:rPr lang="de-CH" altLang="fr-FR" b="1" i="1" dirty="0" smtClean="0">
                <a:solidFill>
                  <a:schemeClr val="tx2"/>
                </a:solidFill>
              </a:rPr>
              <a:t/>
            </a:r>
            <a:br>
              <a:rPr lang="de-CH" altLang="fr-FR" b="1" i="1" dirty="0" smtClean="0">
                <a:solidFill>
                  <a:schemeClr val="tx2"/>
                </a:solidFill>
              </a:rPr>
            </a:br>
            <a:r>
              <a:rPr lang="de-CH" kern="0" dirty="0" err="1"/>
              <a:t>Entreprises</a:t>
            </a:r>
            <a:r>
              <a:rPr lang="de-CH" kern="0" dirty="0"/>
              <a:t> </a:t>
            </a:r>
            <a:r>
              <a:rPr lang="de-CH" kern="0" dirty="0" err="1"/>
              <a:t>employant</a:t>
            </a:r>
            <a:r>
              <a:rPr lang="de-CH" kern="0" dirty="0"/>
              <a:t> </a:t>
            </a:r>
            <a:r>
              <a:rPr lang="de-CH" u="sng" kern="0" dirty="0" err="1"/>
              <a:t>moins</a:t>
            </a:r>
            <a:r>
              <a:rPr lang="de-CH" kern="0" dirty="0"/>
              <a:t> de 50 </a:t>
            </a:r>
            <a:r>
              <a:rPr lang="de-CH" kern="0" dirty="0" err="1" smtClean="0"/>
              <a:t>collaborateurs</a:t>
            </a:r>
            <a:endParaRPr lang="fr-CH" altLang="fr-FR" b="1" dirty="0"/>
          </a:p>
          <a:p>
            <a:pPr eaLnBrk="1" hangingPunct="1">
              <a:spcBef>
                <a:spcPts val="0"/>
              </a:spcBef>
              <a:buSzTx/>
              <a:buNone/>
            </a:pPr>
            <a:endParaRPr lang="fr-CH" altLang="fr-FR" dirty="0"/>
          </a:p>
        </p:txBody>
      </p:sp>
      <p:sp>
        <p:nvSpPr>
          <p:cNvPr id="24" name="Abgerundetes Rechteck 23"/>
          <p:cNvSpPr>
            <a:spLocks noChangeArrowheads="1"/>
          </p:cNvSpPr>
          <p:nvPr/>
        </p:nvSpPr>
        <p:spPr bwMode="auto">
          <a:xfrm>
            <a:off x="5280413" y="5350827"/>
            <a:ext cx="3600000" cy="900000"/>
          </a:xfrm>
          <a:prstGeom prst="roundRect">
            <a:avLst>
              <a:gd name="adj" fmla="val 16667"/>
            </a:avLst>
          </a:prstGeom>
          <a:solidFill>
            <a:schemeClr val="bg1"/>
          </a:solidFill>
          <a:ln w="12700" algn="ctr">
            <a:solidFill>
              <a:schemeClr val="tx1"/>
            </a:solidFill>
            <a:round/>
            <a:headEnd/>
            <a:tailEnd/>
          </a:ln>
        </p:spPr>
        <p:txBody>
          <a:bodyPr anchor="ctr"/>
          <a:lstStyle>
            <a:lvl1pPr defTabSz="855663" eaLnBrk="0" hangingPunct="0">
              <a:spcBef>
                <a:spcPct val="20000"/>
              </a:spcBef>
              <a:buSzPct val="95000"/>
              <a:buChar char="•"/>
              <a:defRPr sz="2400">
                <a:solidFill>
                  <a:schemeClr val="tx1"/>
                </a:solidFill>
                <a:latin typeface="Arial" charset="0"/>
              </a:defRPr>
            </a:lvl1pPr>
            <a:lvl2pPr marL="742950" indent="-285750" defTabSz="855663" eaLnBrk="0" hangingPunct="0">
              <a:spcBef>
                <a:spcPct val="20000"/>
              </a:spcBef>
              <a:buChar char="–"/>
              <a:defRPr>
                <a:solidFill>
                  <a:schemeClr val="tx1"/>
                </a:solidFill>
                <a:latin typeface="Arial" charset="0"/>
              </a:defRPr>
            </a:lvl2pPr>
            <a:lvl3pPr marL="1143000" indent="-228600" defTabSz="855663" eaLnBrk="0" hangingPunct="0">
              <a:spcBef>
                <a:spcPct val="20000"/>
              </a:spcBef>
              <a:buChar char="•"/>
              <a:defRPr sz="1600">
                <a:solidFill>
                  <a:schemeClr val="tx1"/>
                </a:solidFill>
                <a:latin typeface="Arial" charset="0"/>
              </a:defRPr>
            </a:lvl3pPr>
            <a:lvl4pPr marL="1600200" indent="-228600" defTabSz="855663" eaLnBrk="0" hangingPunct="0">
              <a:spcBef>
                <a:spcPct val="20000"/>
              </a:spcBef>
              <a:defRPr sz="2000">
                <a:solidFill>
                  <a:schemeClr val="tx1"/>
                </a:solidFill>
                <a:latin typeface="Arial" charset="0"/>
              </a:defRPr>
            </a:lvl4pPr>
            <a:lvl5pPr marL="2057400" indent="-228600" defTabSz="855663" eaLnBrk="0" hangingPunct="0">
              <a:spcBef>
                <a:spcPct val="20000"/>
              </a:spcBef>
              <a:buChar char="»"/>
              <a:defRPr sz="2000">
                <a:solidFill>
                  <a:schemeClr val="tx1"/>
                </a:solidFill>
                <a:latin typeface="Arial" charset="0"/>
              </a:defRPr>
            </a:lvl5pPr>
            <a:lvl6pPr marL="2514600" indent="-228600" defTabSz="855663" eaLnBrk="0" fontAlgn="base" hangingPunct="0">
              <a:spcBef>
                <a:spcPct val="20000"/>
              </a:spcBef>
              <a:spcAft>
                <a:spcPct val="0"/>
              </a:spcAft>
              <a:buChar char="»"/>
              <a:defRPr sz="2000">
                <a:solidFill>
                  <a:schemeClr val="tx1"/>
                </a:solidFill>
                <a:latin typeface="Arial" charset="0"/>
              </a:defRPr>
            </a:lvl6pPr>
            <a:lvl7pPr marL="2971800" indent="-228600" defTabSz="855663" eaLnBrk="0" fontAlgn="base" hangingPunct="0">
              <a:spcBef>
                <a:spcPct val="20000"/>
              </a:spcBef>
              <a:spcAft>
                <a:spcPct val="0"/>
              </a:spcAft>
              <a:buChar char="»"/>
              <a:defRPr sz="2000">
                <a:solidFill>
                  <a:schemeClr val="tx1"/>
                </a:solidFill>
                <a:latin typeface="Arial" charset="0"/>
              </a:defRPr>
            </a:lvl7pPr>
            <a:lvl8pPr marL="3429000" indent="-228600" defTabSz="855663" eaLnBrk="0" fontAlgn="base" hangingPunct="0">
              <a:spcBef>
                <a:spcPct val="20000"/>
              </a:spcBef>
              <a:spcAft>
                <a:spcPct val="0"/>
              </a:spcAft>
              <a:buChar char="»"/>
              <a:defRPr sz="2000">
                <a:solidFill>
                  <a:schemeClr val="tx1"/>
                </a:solidFill>
                <a:latin typeface="Arial" charset="0"/>
              </a:defRPr>
            </a:lvl8pPr>
            <a:lvl9pPr marL="3886200" indent="-228600" defTabSz="855663"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dirty="0" err="1" smtClean="0"/>
              <a:t>Aucune</a:t>
            </a:r>
            <a:r>
              <a:rPr lang="de-CH" altLang="fr-FR" dirty="0" smtClean="0"/>
              <a:t> CCT</a:t>
            </a:r>
            <a:br>
              <a:rPr lang="de-CH" altLang="fr-FR" dirty="0" smtClean="0"/>
            </a:br>
            <a:r>
              <a:rPr lang="de-CH" altLang="fr-FR" dirty="0" err="1" smtClean="0"/>
              <a:t>nécessaire</a:t>
            </a:r>
            <a:endParaRPr lang="de-CH" altLang="fr-FR" dirty="0"/>
          </a:p>
        </p:txBody>
      </p:sp>
      <p:pic>
        <p:nvPicPr>
          <p:cNvPr id="6" name="Grafik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25582" y="5483542"/>
            <a:ext cx="53816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p:transition spd="med" advTm="1272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32" presetClass="emph" presetSubtype="0" fill="hold" grpId="1"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24" grpId="0" animBg="1"/>
      <p:bldP spid="2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a:spLocks noChangeArrowheads="1"/>
          </p:cNvSpPr>
          <p:nvPr/>
        </p:nvSpPr>
        <p:spPr bwMode="auto">
          <a:xfrm>
            <a:off x="247648" y="1268412"/>
            <a:ext cx="864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b="1" dirty="0"/>
              <a:t>Obligation </a:t>
            </a:r>
            <a:r>
              <a:rPr lang="de-CH" altLang="fr-FR" b="1" dirty="0" err="1"/>
              <a:t>d'enregistrement</a:t>
            </a:r>
            <a:r>
              <a:rPr lang="de-CH" altLang="fr-FR" b="1" dirty="0"/>
              <a:t> </a:t>
            </a:r>
            <a:r>
              <a:rPr lang="de-CH" altLang="fr-FR" b="1" dirty="0" err="1"/>
              <a:t>dans</a:t>
            </a:r>
            <a:r>
              <a:rPr lang="de-CH" altLang="fr-FR" b="1" dirty="0"/>
              <a:t> la </a:t>
            </a:r>
            <a:r>
              <a:rPr lang="de-CH" altLang="fr-FR" b="1" dirty="0" err="1" smtClean="0"/>
              <a:t>pratique</a:t>
            </a:r>
            <a:endParaRPr lang="fr-CH" altLang="fr-FR" b="1" dirty="0"/>
          </a:p>
        </p:txBody>
      </p:sp>
      <p:pic>
        <p:nvPicPr>
          <p:cNvPr id="17" name="Grafik 1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73662" y="2162174"/>
            <a:ext cx="3508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95887" y="3074987"/>
            <a:ext cx="3254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1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95887" y="3954462"/>
            <a:ext cx="3254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feld 20"/>
          <p:cNvSpPr txBox="1">
            <a:spLocks noChangeArrowheads="1"/>
          </p:cNvSpPr>
          <p:nvPr/>
        </p:nvSpPr>
        <p:spPr bwMode="auto">
          <a:xfrm>
            <a:off x="247649" y="2005011"/>
            <a:ext cx="504000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pPr>
            <a:r>
              <a:rPr lang="fr-FR" altLang="fr-FR" dirty="0"/>
              <a:t>Temps de travail effectué </a:t>
            </a:r>
            <a:r>
              <a:rPr lang="fr-FR" altLang="fr-FR" dirty="0" smtClean="0"/>
              <a:t>quotidiennement</a:t>
            </a:r>
            <a:endParaRPr lang="fr-CH" altLang="fr-FR" dirty="0"/>
          </a:p>
        </p:txBody>
      </p:sp>
      <p:sp>
        <p:nvSpPr>
          <p:cNvPr id="24" name="Textfeld 23"/>
          <p:cNvSpPr txBox="1">
            <a:spLocks noChangeArrowheads="1"/>
          </p:cNvSpPr>
          <p:nvPr/>
        </p:nvSpPr>
        <p:spPr bwMode="auto">
          <a:xfrm>
            <a:off x="247648" y="2890836"/>
            <a:ext cx="504000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pPr>
            <a:r>
              <a:rPr lang="fr-FR" altLang="fr-FR" dirty="0"/>
              <a:t>Temps de repos incluant les pauses</a:t>
            </a:r>
            <a:endParaRPr lang="fr-CH" altLang="fr-FR" dirty="0"/>
          </a:p>
        </p:txBody>
      </p:sp>
      <p:sp>
        <p:nvSpPr>
          <p:cNvPr id="25" name="Textfeld 24"/>
          <p:cNvSpPr txBox="1">
            <a:spLocks noChangeArrowheads="1"/>
          </p:cNvSpPr>
          <p:nvPr/>
        </p:nvSpPr>
        <p:spPr bwMode="auto">
          <a:xfrm>
            <a:off x="247649" y="3770311"/>
            <a:ext cx="504000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pPr>
            <a:r>
              <a:rPr lang="fr-CH" altLang="fr-FR" dirty="0"/>
              <a:t>Coordonnées temporelles du travail fourni</a:t>
            </a:r>
          </a:p>
        </p:txBody>
      </p:sp>
      <p:sp>
        <p:nvSpPr>
          <p:cNvPr id="10" name="Textfeld 11"/>
          <p:cNvSpPr txBox="1">
            <a:spLocks noChangeArrowheads="1"/>
          </p:cNvSpPr>
          <p:nvPr/>
        </p:nvSpPr>
        <p:spPr bwMode="auto">
          <a:xfrm>
            <a:off x="247649" y="190500"/>
            <a:ext cx="864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sz="3200" b="1" dirty="0" err="1"/>
              <a:t>Enregistrement</a:t>
            </a:r>
            <a:r>
              <a:rPr lang="de-CH" altLang="fr-FR" sz="3200" b="1" dirty="0"/>
              <a:t> </a:t>
            </a:r>
            <a:r>
              <a:rPr lang="de-CH" altLang="fr-FR" sz="3200" b="1" u="sng" dirty="0" err="1" smtClean="0"/>
              <a:t>simplifié</a:t>
            </a:r>
            <a:r>
              <a:rPr lang="de-CH" altLang="fr-FR" sz="3200" b="1" dirty="0" smtClean="0"/>
              <a:t> </a:t>
            </a:r>
            <a:r>
              <a:rPr lang="de-CH" altLang="fr-FR" sz="3200" b="1" dirty="0"/>
              <a:t>de la </a:t>
            </a:r>
            <a:r>
              <a:rPr lang="de-CH" altLang="fr-FR" sz="3200" b="1" dirty="0" err="1"/>
              <a:t>durée</a:t>
            </a:r>
            <a:r>
              <a:rPr lang="de-CH" altLang="fr-FR" sz="3200" b="1" dirty="0"/>
              <a:t> du </a:t>
            </a:r>
            <a:r>
              <a:rPr lang="de-CH" altLang="fr-FR" sz="3200" b="1" dirty="0" err="1" smtClean="0"/>
              <a:t>travail</a:t>
            </a:r>
            <a:endParaRPr lang="fr-CH" altLang="fr-FR" sz="3200" b="1"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cSld>
  <p:clrMapOvr>
    <a:masterClrMapping/>
  </p:clrMapOvr>
  <p:transition spd="med" advTm="365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21"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a:spLocks noChangeArrowheads="1"/>
          </p:cNvSpPr>
          <p:nvPr/>
        </p:nvSpPr>
        <p:spPr bwMode="auto">
          <a:xfrm>
            <a:off x="247648" y="1268412"/>
            <a:ext cx="864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b="1" dirty="0"/>
              <a:t>Obligation </a:t>
            </a:r>
            <a:r>
              <a:rPr lang="de-CH" altLang="fr-FR" b="1" dirty="0" err="1"/>
              <a:t>d'enregistrement</a:t>
            </a:r>
            <a:r>
              <a:rPr lang="de-CH" altLang="fr-FR" b="1" dirty="0"/>
              <a:t> </a:t>
            </a:r>
            <a:r>
              <a:rPr lang="de-CH" altLang="fr-FR" b="1" dirty="0" err="1"/>
              <a:t>dans</a:t>
            </a:r>
            <a:r>
              <a:rPr lang="de-CH" altLang="fr-FR" b="1" dirty="0"/>
              <a:t> la </a:t>
            </a:r>
            <a:r>
              <a:rPr lang="de-CH" altLang="fr-FR" b="1" dirty="0" err="1" smtClean="0"/>
              <a:t>pratique</a:t>
            </a:r>
            <a:endParaRPr lang="fr-CH" altLang="fr-FR" b="1" dirty="0"/>
          </a:p>
        </p:txBody>
      </p:sp>
      <p:pic>
        <p:nvPicPr>
          <p:cNvPr id="17" name="Grafik 1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73662" y="2162174"/>
            <a:ext cx="3508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95887" y="3074987"/>
            <a:ext cx="3254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1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95887" y="3954462"/>
            <a:ext cx="3254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feld 20"/>
          <p:cNvSpPr txBox="1">
            <a:spLocks noChangeArrowheads="1"/>
          </p:cNvSpPr>
          <p:nvPr/>
        </p:nvSpPr>
        <p:spPr bwMode="auto">
          <a:xfrm>
            <a:off x="247649" y="2005011"/>
            <a:ext cx="504000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pPr>
            <a:r>
              <a:rPr lang="fr-FR" altLang="fr-FR" dirty="0"/>
              <a:t>Temps de travail effectué </a:t>
            </a:r>
            <a:r>
              <a:rPr lang="fr-FR" altLang="fr-FR" dirty="0" smtClean="0"/>
              <a:t>quotidiennement</a:t>
            </a:r>
            <a:endParaRPr lang="fr-CH" altLang="fr-FR" dirty="0"/>
          </a:p>
        </p:txBody>
      </p:sp>
      <p:sp>
        <p:nvSpPr>
          <p:cNvPr id="24" name="Textfeld 23"/>
          <p:cNvSpPr txBox="1">
            <a:spLocks noChangeArrowheads="1"/>
          </p:cNvSpPr>
          <p:nvPr/>
        </p:nvSpPr>
        <p:spPr bwMode="auto">
          <a:xfrm>
            <a:off x="247648" y="2890836"/>
            <a:ext cx="504000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pPr>
            <a:r>
              <a:rPr lang="fr-FR" altLang="fr-FR" dirty="0"/>
              <a:t>Temps de repos incluant les pauses</a:t>
            </a:r>
            <a:endParaRPr lang="fr-CH" altLang="fr-FR" dirty="0"/>
          </a:p>
        </p:txBody>
      </p:sp>
      <p:sp>
        <p:nvSpPr>
          <p:cNvPr id="25" name="Textfeld 24"/>
          <p:cNvSpPr txBox="1">
            <a:spLocks noChangeArrowheads="1"/>
          </p:cNvSpPr>
          <p:nvPr/>
        </p:nvSpPr>
        <p:spPr bwMode="auto">
          <a:xfrm>
            <a:off x="247649" y="3770311"/>
            <a:ext cx="504000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pPr>
            <a:r>
              <a:rPr lang="fr-CH" altLang="fr-FR" dirty="0"/>
              <a:t>Coordonnées temporelles du travail fourni</a:t>
            </a:r>
          </a:p>
        </p:txBody>
      </p:sp>
      <p:sp>
        <p:nvSpPr>
          <p:cNvPr id="10" name="Textfeld 11"/>
          <p:cNvSpPr txBox="1">
            <a:spLocks noChangeArrowheads="1"/>
          </p:cNvSpPr>
          <p:nvPr/>
        </p:nvSpPr>
        <p:spPr bwMode="auto">
          <a:xfrm>
            <a:off x="247649" y="190500"/>
            <a:ext cx="864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5000"/>
              <a:buChar char="•"/>
              <a:defRPr sz="2400">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sz="3200" b="1" dirty="0" err="1"/>
              <a:t>Enregistrement</a:t>
            </a:r>
            <a:r>
              <a:rPr lang="de-CH" altLang="fr-FR" sz="3200" b="1" dirty="0"/>
              <a:t> </a:t>
            </a:r>
            <a:r>
              <a:rPr lang="de-CH" altLang="fr-FR" sz="3200" b="1" u="sng" dirty="0" err="1"/>
              <a:t>simplifié</a:t>
            </a:r>
            <a:r>
              <a:rPr lang="de-CH" altLang="fr-FR" sz="3200" b="1" dirty="0"/>
              <a:t> de la </a:t>
            </a:r>
            <a:r>
              <a:rPr lang="de-CH" altLang="fr-FR" sz="3200" b="1" dirty="0" err="1"/>
              <a:t>durée</a:t>
            </a:r>
            <a:r>
              <a:rPr lang="de-CH" altLang="fr-FR" sz="3200" b="1" dirty="0"/>
              <a:t> du </a:t>
            </a:r>
            <a:r>
              <a:rPr lang="de-CH" altLang="fr-FR" sz="3200" b="1" dirty="0" err="1" smtClean="0"/>
              <a:t>travail</a:t>
            </a:r>
            <a:endParaRPr lang="fr-CH" altLang="fr-FR" sz="3200" b="1" dirty="0"/>
          </a:p>
        </p:txBody>
      </p:sp>
      <p:pic>
        <p:nvPicPr>
          <p:cNvPr id="11" name="Grafik 16"/>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95887" y="3928724"/>
            <a:ext cx="3508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bgerundetes Rechteck 13"/>
          <p:cNvSpPr>
            <a:spLocks noChangeArrowheads="1"/>
          </p:cNvSpPr>
          <p:nvPr/>
        </p:nvSpPr>
        <p:spPr bwMode="auto">
          <a:xfrm>
            <a:off x="5281005" y="4678362"/>
            <a:ext cx="3600000" cy="900000"/>
          </a:xfrm>
          <a:prstGeom prst="roundRect">
            <a:avLst>
              <a:gd name="adj" fmla="val 16667"/>
            </a:avLst>
          </a:prstGeom>
          <a:solidFill>
            <a:schemeClr val="bg1"/>
          </a:solidFill>
          <a:ln w="12700" algn="ctr">
            <a:solidFill>
              <a:schemeClr val="tx1"/>
            </a:solidFill>
            <a:round/>
            <a:headEnd/>
            <a:tailEnd/>
          </a:ln>
        </p:spPr>
        <p:txBody>
          <a:bodyPr/>
          <a:lstStyle>
            <a:lvl1pPr defTabSz="855663" eaLnBrk="0" hangingPunct="0">
              <a:spcBef>
                <a:spcPct val="20000"/>
              </a:spcBef>
              <a:buSzPct val="95000"/>
              <a:buChar char="•"/>
              <a:defRPr sz="2400">
                <a:solidFill>
                  <a:schemeClr val="tx1"/>
                </a:solidFill>
                <a:latin typeface="Arial" charset="0"/>
              </a:defRPr>
            </a:lvl1pPr>
            <a:lvl2pPr marL="742950" indent="-285750" defTabSz="855663" eaLnBrk="0" hangingPunct="0">
              <a:spcBef>
                <a:spcPct val="20000"/>
              </a:spcBef>
              <a:buChar char="–"/>
              <a:defRPr>
                <a:solidFill>
                  <a:schemeClr val="tx1"/>
                </a:solidFill>
                <a:latin typeface="Arial" charset="0"/>
              </a:defRPr>
            </a:lvl2pPr>
            <a:lvl3pPr marL="1143000" indent="-228600" defTabSz="855663" eaLnBrk="0" hangingPunct="0">
              <a:spcBef>
                <a:spcPct val="20000"/>
              </a:spcBef>
              <a:buChar char="•"/>
              <a:defRPr sz="1600">
                <a:solidFill>
                  <a:schemeClr val="tx1"/>
                </a:solidFill>
                <a:latin typeface="Arial" charset="0"/>
              </a:defRPr>
            </a:lvl3pPr>
            <a:lvl4pPr marL="1600200" indent="-228600" defTabSz="855663" eaLnBrk="0" hangingPunct="0">
              <a:spcBef>
                <a:spcPct val="20000"/>
              </a:spcBef>
              <a:defRPr sz="2000">
                <a:solidFill>
                  <a:schemeClr val="tx1"/>
                </a:solidFill>
                <a:latin typeface="Arial" charset="0"/>
              </a:defRPr>
            </a:lvl4pPr>
            <a:lvl5pPr marL="2057400" indent="-228600" defTabSz="855663" eaLnBrk="0" hangingPunct="0">
              <a:spcBef>
                <a:spcPct val="20000"/>
              </a:spcBef>
              <a:buChar char="»"/>
              <a:defRPr sz="2000">
                <a:solidFill>
                  <a:schemeClr val="tx1"/>
                </a:solidFill>
                <a:latin typeface="Arial" charset="0"/>
              </a:defRPr>
            </a:lvl5pPr>
            <a:lvl6pPr marL="2514600" indent="-228600" defTabSz="855663" eaLnBrk="0" fontAlgn="base" hangingPunct="0">
              <a:spcBef>
                <a:spcPct val="20000"/>
              </a:spcBef>
              <a:spcAft>
                <a:spcPct val="0"/>
              </a:spcAft>
              <a:buChar char="»"/>
              <a:defRPr sz="2000">
                <a:solidFill>
                  <a:schemeClr val="tx1"/>
                </a:solidFill>
                <a:latin typeface="Arial" charset="0"/>
              </a:defRPr>
            </a:lvl6pPr>
            <a:lvl7pPr marL="2971800" indent="-228600" defTabSz="855663" eaLnBrk="0" fontAlgn="base" hangingPunct="0">
              <a:spcBef>
                <a:spcPct val="20000"/>
              </a:spcBef>
              <a:spcAft>
                <a:spcPct val="0"/>
              </a:spcAft>
              <a:buChar char="»"/>
              <a:defRPr sz="2000">
                <a:solidFill>
                  <a:schemeClr val="tx1"/>
                </a:solidFill>
                <a:latin typeface="Arial" charset="0"/>
              </a:defRPr>
            </a:lvl7pPr>
            <a:lvl8pPr marL="3429000" indent="-228600" defTabSz="855663" eaLnBrk="0" fontAlgn="base" hangingPunct="0">
              <a:spcBef>
                <a:spcPct val="20000"/>
              </a:spcBef>
              <a:spcAft>
                <a:spcPct val="0"/>
              </a:spcAft>
              <a:buChar char="»"/>
              <a:defRPr sz="2000">
                <a:solidFill>
                  <a:schemeClr val="tx1"/>
                </a:solidFill>
                <a:latin typeface="Arial" charset="0"/>
              </a:defRPr>
            </a:lvl8pPr>
            <a:lvl9pPr marL="3886200" indent="-228600" defTabSz="855663"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de-CH" altLang="fr-FR" dirty="0" err="1"/>
              <a:t>Travail</a:t>
            </a:r>
            <a:r>
              <a:rPr lang="de-CH" altLang="fr-FR" dirty="0"/>
              <a:t> du </a:t>
            </a:r>
            <a:r>
              <a:rPr lang="de-CH" altLang="fr-FR" dirty="0" err="1"/>
              <a:t>dimanche</a:t>
            </a:r>
            <a:r>
              <a:rPr lang="de-CH" altLang="fr-FR" dirty="0"/>
              <a:t> </a:t>
            </a:r>
          </a:p>
          <a:p>
            <a:pPr eaLnBrk="1" hangingPunct="1">
              <a:spcBef>
                <a:spcPct val="0"/>
              </a:spcBef>
              <a:buSzTx/>
              <a:buFontTx/>
              <a:buNone/>
            </a:pPr>
            <a:r>
              <a:rPr lang="de-CH" altLang="fr-FR" dirty="0"/>
              <a:t>et </a:t>
            </a:r>
            <a:r>
              <a:rPr lang="de-CH" altLang="fr-FR" dirty="0" err="1"/>
              <a:t>travail</a:t>
            </a:r>
            <a:r>
              <a:rPr lang="de-CH" altLang="fr-FR" dirty="0"/>
              <a:t> de </a:t>
            </a:r>
            <a:r>
              <a:rPr lang="de-CH" altLang="fr-FR" dirty="0" err="1"/>
              <a:t>nuit</a:t>
            </a:r>
            <a:endParaRPr lang="de-CH" altLang="fr-FR" dirty="0"/>
          </a:p>
        </p:txBody>
      </p:sp>
      <p:pic>
        <p:nvPicPr>
          <p:cNvPr id="13" name="Grafik 1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18111" y="4872037"/>
            <a:ext cx="53816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149271197"/>
      </p:ext>
    </p:extLst>
  </p:cSld>
  <p:clrMapOvr>
    <a:masterClrMapping/>
  </p:clrMapOvr>
  <p:transition spd="med" advTm="121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12" grpId="0" animBg="1"/>
      <p:bldP spid="1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3"/>
</p:tagLst>
</file>

<file path=ppt/tags/tag10.xml><?xml version="1.0" encoding="utf-8"?>
<p:tagLst xmlns:a="http://schemas.openxmlformats.org/drawingml/2006/main" xmlns:r="http://schemas.openxmlformats.org/officeDocument/2006/relationships" xmlns:p="http://schemas.openxmlformats.org/presentationml/2006/main">
  <p:tag name="TIMING" val="|4.3|1.1|8.9"/>
</p:tagLst>
</file>

<file path=ppt/tags/tag11.xml><?xml version="1.0" encoding="utf-8"?>
<p:tagLst xmlns:a="http://schemas.openxmlformats.org/drawingml/2006/main" xmlns:r="http://schemas.openxmlformats.org/officeDocument/2006/relationships" xmlns:p="http://schemas.openxmlformats.org/presentationml/2006/main">
  <p:tag name="TIMING" val="|1.5|3.2|7.4|5.5|4.1"/>
</p:tagLst>
</file>

<file path=ppt/tags/tag12.xml><?xml version="1.0" encoding="utf-8"?>
<p:tagLst xmlns:a="http://schemas.openxmlformats.org/drawingml/2006/main" xmlns:r="http://schemas.openxmlformats.org/officeDocument/2006/relationships" xmlns:p="http://schemas.openxmlformats.org/presentationml/2006/main">
  <p:tag name="TIMING" val="|1.1|6.6|4.3"/>
</p:tagLst>
</file>

<file path=ppt/tags/tag13.xml><?xml version="1.0" encoding="utf-8"?>
<p:tagLst xmlns:a="http://schemas.openxmlformats.org/drawingml/2006/main" xmlns:r="http://schemas.openxmlformats.org/officeDocument/2006/relationships" xmlns:p="http://schemas.openxmlformats.org/presentationml/2006/main">
  <p:tag name="TIMING" val="|20.5|19.3"/>
</p:tagLst>
</file>

<file path=ppt/tags/tag2.xml><?xml version="1.0" encoding="utf-8"?>
<p:tagLst xmlns:a="http://schemas.openxmlformats.org/drawingml/2006/main" xmlns:r="http://schemas.openxmlformats.org/officeDocument/2006/relationships" xmlns:p="http://schemas.openxmlformats.org/presentationml/2006/main">
  <p:tag name="TIMING" val="|3.5|5.5|13.6|3.2"/>
</p:tagLst>
</file>

<file path=ppt/tags/tag3.xml><?xml version="1.0" encoding="utf-8"?>
<p:tagLst xmlns:a="http://schemas.openxmlformats.org/drawingml/2006/main" xmlns:r="http://schemas.openxmlformats.org/officeDocument/2006/relationships" xmlns:p="http://schemas.openxmlformats.org/presentationml/2006/main">
  <p:tag name="TIMING" val="|5|20.6|6"/>
</p:tagLst>
</file>

<file path=ppt/tags/tag4.xml><?xml version="1.0" encoding="utf-8"?>
<p:tagLst xmlns:a="http://schemas.openxmlformats.org/drawingml/2006/main" xmlns:r="http://schemas.openxmlformats.org/officeDocument/2006/relationships" xmlns:p="http://schemas.openxmlformats.org/presentationml/2006/main">
  <p:tag name="TIMING" val="|5.6|59.2"/>
</p:tagLst>
</file>

<file path=ppt/tags/tag5.xml><?xml version="1.0" encoding="utf-8"?>
<p:tagLst xmlns:a="http://schemas.openxmlformats.org/drawingml/2006/main" xmlns:r="http://schemas.openxmlformats.org/officeDocument/2006/relationships" xmlns:p="http://schemas.openxmlformats.org/presentationml/2006/main">
  <p:tag name="TIMING" val="|6.3|13.8|13.8"/>
</p:tagLst>
</file>

<file path=ppt/tags/tag6.xml><?xml version="1.0" encoding="utf-8"?>
<p:tagLst xmlns:a="http://schemas.openxmlformats.org/drawingml/2006/main" xmlns:r="http://schemas.openxmlformats.org/officeDocument/2006/relationships" xmlns:p="http://schemas.openxmlformats.org/presentationml/2006/main">
  <p:tag name="TIMING" val="|8.1|4.4|45|3.1|27.2|3.5|38.3|2.5|30.6|4.1|65.2"/>
</p:tagLst>
</file>

<file path=ppt/tags/tag7.xml><?xml version="1.0" encoding="utf-8"?>
<p:tagLst xmlns:a="http://schemas.openxmlformats.org/drawingml/2006/main" xmlns:r="http://schemas.openxmlformats.org/officeDocument/2006/relationships" xmlns:p="http://schemas.openxmlformats.org/presentationml/2006/main">
  <p:tag name="TIMING" val="|17.8|41|60.9"/>
</p:tagLst>
</file>

<file path=ppt/tags/tag8.xml><?xml version="1.0" encoding="utf-8"?>
<p:tagLst xmlns:a="http://schemas.openxmlformats.org/drawingml/2006/main" xmlns:r="http://schemas.openxmlformats.org/officeDocument/2006/relationships" xmlns:p="http://schemas.openxmlformats.org/presentationml/2006/main">
  <p:tag name="TIMING" val="|2.9|2|11.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Modèle Présentation DSE">
  <a:themeElements>
    <a:clrScheme name="Modèle Présentation D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résentation D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résentation D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résentation DS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résentation DS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résentation DS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résentation DS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résentation DS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résentation DS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résentation DS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résentation DS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résentation DS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résentation DS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résentation DS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Présentation DSE</Template>
  <TotalTime>3747</TotalTime>
  <Words>2861</Words>
  <Application>Microsoft Office PowerPoint</Application>
  <PresentationFormat>Affichage à l'écran (4:3)</PresentationFormat>
  <Paragraphs>520</Paragraphs>
  <Slides>25</Slides>
  <Notes>23</Notes>
  <HiddenSlides>0</HiddenSlides>
  <MMClips>15</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25</vt:i4>
      </vt:variant>
    </vt:vector>
  </HeadingPairs>
  <TitlesOfParts>
    <vt:vector size="30" baseType="lpstr">
      <vt:lpstr>Arial</vt:lpstr>
      <vt:lpstr>Calibri</vt:lpstr>
      <vt:lpstr>Times New Roman</vt:lpstr>
      <vt:lpstr>Wingdings</vt:lpstr>
      <vt:lpstr>Modèle Présentation DSE</vt:lpstr>
      <vt:lpstr>Présentation PowerPoint</vt:lpstr>
      <vt:lpstr>D'où vient l'obligation de documentation ?</vt:lpstr>
      <vt:lpstr>Présentation PowerPoint</vt:lpstr>
      <vt:lpstr>Pourquoi une révision ?</vt:lpstr>
      <vt:lpstr>Nouvelles modalités</vt:lpstr>
      <vt:lpstr>Présentation PowerPoint</vt:lpstr>
      <vt:lpstr>Présentation PowerPoint</vt:lpstr>
      <vt:lpstr>Présentation PowerPoint</vt:lpstr>
      <vt:lpstr>Présentation PowerPoint</vt:lpstr>
      <vt:lpstr>Présentation PowerPoint</vt:lpstr>
      <vt:lpstr>Présentation PowerPoint</vt:lpstr>
      <vt:lpstr>Informations complémentaires</vt:lpstr>
      <vt:lpstr>Fonction dirigeante élevée – Art. 9 OLT1</vt:lpstr>
      <vt:lpstr>Exercices</vt:lpstr>
      <vt:lpstr>Madame A</vt:lpstr>
      <vt:lpstr>Madame A</vt:lpstr>
      <vt:lpstr>Monsieur B</vt:lpstr>
      <vt:lpstr>Monsieur B</vt:lpstr>
      <vt:lpstr>Madame C</vt:lpstr>
      <vt:lpstr>Madame C</vt:lpstr>
      <vt:lpstr>Monsieur D</vt:lpstr>
      <vt:lpstr>Monsieur D</vt:lpstr>
      <vt:lpstr>Madame E</vt:lpstr>
      <vt:lpstr>Madame E</vt:lpstr>
      <vt:lpstr>Présentation PowerPoint</vt:lpstr>
    </vt:vector>
  </TitlesOfParts>
  <Company>Etat de Genève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Collaborer avec l'OCIRT</dc:title>
  <dc:creator>AUTHEMAYOU</dc:creator>
  <cp:lastModifiedBy>Marine ELLIN</cp:lastModifiedBy>
  <cp:revision>174</cp:revision>
  <cp:lastPrinted>2019-03-15T13:44:24Z</cp:lastPrinted>
  <dcterms:created xsi:type="dcterms:W3CDTF">2011-03-29T08:01:58Z</dcterms:created>
  <dcterms:modified xsi:type="dcterms:W3CDTF">2020-11-05T14:42:26Z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-1803476426</vt:i4>
  </property>
  <property fmtid="{D5CDD505-2E9C-101B-9397-08002B2CF9AE}" pid="3" name="_NewReviewCycle">
    <vt:lpwstr/>
  </property>
  <property fmtid="{D5CDD505-2E9C-101B-9397-08002B2CF9AE}" pid="4" name="_EmailSubject">
    <vt:lpwstr>Enregistrement temps de travail</vt:lpwstr>
  </property>
  <property fmtid="{D5CDD505-2E9C-101B-9397-08002B2CF9AE}" pid="5" name="_AuthorEmail">
    <vt:lpwstr>Marine.Ellin@etat.ge.ch</vt:lpwstr>
  </property>
  <property fmtid="{D5CDD505-2E9C-101B-9397-08002B2CF9AE}" pid="6" name="_AuthorEmailDisplayName">
    <vt:lpwstr>Ellin Marine (DSES)</vt:lpwstr>
  </property>
</Properties>
</file>