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7" r:id="rId2"/>
    <p:sldId id="308" r:id="rId3"/>
    <p:sldId id="398" r:id="rId4"/>
    <p:sldId id="348" r:id="rId5"/>
    <p:sldId id="350" r:id="rId6"/>
    <p:sldId id="351" r:id="rId7"/>
    <p:sldId id="352" r:id="rId8"/>
    <p:sldId id="353" r:id="rId9"/>
    <p:sldId id="356" r:id="rId10"/>
    <p:sldId id="357" r:id="rId11"/>
    <p:sldId id="359" r:id="rId12"/>
    <p:sldId id="360" r:id="rId13"/>
    <p:sldId id="358" r:id="rId14"/>
    <p:sldId id="400" r:id="rId15"/>
    <p:sldId id="401" r:id="rId16"/>
    <p:sldId id="402" r:id="rId17"/>
    <p:sldId id="361" r:id="rId18"/>
    <p:sldId id="389" r:id="rId19"/>
    <p:sldId id="426" r:id="rId20"/>
    <p:sldId id="403" r:id="rId21"/>
    <p:sldId id="422" r:id="rId22"/>
    <p:sldId id="421" r:id="rId23"/>
    <p:sldId id="423" r:id="rId24"/>
    <p:sldId id="424" r:id="rId25"/>
    <p:sldId id="362" r:id="rId26"/>
    <p:sldId id="390" r:id="rId27"/>
    <p:sldId id="363" r:id="rId28"/>
    <p:sldId id="366" r:id="rId29"/>
    <p:sldId id="404" r:id="rId30"/>
    <p:sldId id="369" r:id="rId31"/>
    <p:sldId id="371" r:id="rId32"/>
    <p:sldId id="405" r:id="rId33"/>
    <p:sldId id="410" r:id="rId34"/>
    <p:sldId id="411" r:id="rId35"/>
    <p:sldId id="412" r:id="rId36"/>
    <p:sldId id="413" r:id="rId37"/>
    <p:sldId id="425" r:id="rId38"/>
    <p:sldId id="406" r:id="rId39"/>
    <p:sldId id="415" r:id="rId40"/>
    <p:sldId id="407" r:id="rId41"/>
    <p:sldId id="408" r:id="rId42"/>
    <p:sldId id="409" r:id="rId43"/>
    <p:sldId id="414" r:id="rId44"/>
    <p:sldId id="376" r:id="rId45"/>
    <p:sldId id="391" r:id="rId46"/>
    <p:sldId id="383" r:id="rId47"/>
    <p:sldId id="381" r:id="rId48"/>
    <p:sldId id="386" r:id="rId49"/>
    <p:sldId id="388" r:id="rId50"/>
    <p:sldId id="392" r:id="rId51"/>
    <p:sldId id="393" r:id="rId52"/>
    <p:sldId id="384" r:id="rId53"/>
    <p:sldId id="420" r:id="rId54"/>
    <p:sldId id="259" r:id="rId55"/>
  </p:sldIdLst>
  <p:sldSz cx="9144000" cy="5143500" type="screen16x9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186" autoAdjust="0"/>
  </p:normalViewPr>
  <p:slideViewPr>
    <p:cSldViewPr snapToGrid="0">
      <p:cViewPr varScale="1">
        <p:scale>
          <a:sx n="138" d="100"/>
          <a:sy n="138" d="100"/>
        </p:scale>
        <p:origin x="732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3294" y="-96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3" y="0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38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3" y="9721138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75D8EA-4B5E-49E4-B4D1-F85B154845B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185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3" y="0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2232"/>
            <a:ext cx="5683250" cy="460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38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3" y="9721138"/>
            <a:ext cx="3078427" cy="5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3C7A17-04D2-4B85-A133-4FC49718E2F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7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C7A17-04D2-4B85-A133-4FC49718E2F0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748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618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6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28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477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93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45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040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83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8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5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0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598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4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81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911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147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10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63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49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54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37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2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16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40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5398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88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231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02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600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49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6437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8324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3350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53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144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216" indent="-2962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948" indent="-2369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927" indent="-2369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907" indent="-2369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CFE7B-93EB-4134-B5D7-E50E4BAEFE6B}" type="slidenum">
              <a:rPr lang="fr-FR" altLang="fr-FR"/>
              <a:pPr eaLnBrk="1" hangingPunct="1"/>
              <a:t>54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6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216" indent="-2962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948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2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907" indent="-23699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3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FRU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9607"/>
            <a:ext cx="9144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1401763" y="4644629"/>
            <a:ext cx="7480300" cy="75009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FR" noProof="0" dirty="0"/>
              <a:t>Nom du service ou office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92239" y="4510088"/>
            <a:ext cx="7494587" cy="84535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FR" noProof="0" dirty="0"/>
              <a:t>Département</a:t>
            </a:r>
          </a:p>
        </p:txBody>
      </p:sp>
      <p:sp>
        <p:nvSpPr>
          <p:cNvPr id="9" name="Text Box 11"/>
          <p:cNvSpPr txBox="1">
            <a:spLocks noChangeAspect="1" noChangeArrowheads="1"/>
          </p:cNvSpPr>
          <p:nvPr userDrawn="1"/>
        </p:nvSpPr>
        <p:spPr bwMode="auto">
          <a:xfrm>
            <a:off x="7623175" y="4864378"/>
            <a:ext cx="12557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17/11/2021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0" y="441483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57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06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409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4098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27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MIER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FRUTI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9607"/>
            <a:ext cx="9144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1401763" y="4644628"/>
            <a:ext cx="7480300" cy="219749"/>
          </a:xfrm>
          <a:prstGeom prst="rect">
            <a:avLst/>
          </a:prstGeom>
        </p:spPr>
        <p:txBody>
          <a:bodyPr/>
          <a:lstStyle>
            <a:lvl1pPr algn="r">
              <a:defRPr sz="750" b="1" smtClean="0"/>
            </a:lvl1pPr>
          </a:lstStyle>
          <a:p>
            <a:pPr>
              <a:defRPr/>
            </a:pPr>
            <a:r>
              <a:rPr lang="fr-FR" dirty="0"/>
              <a:t>Office des autorisation de construire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92239" y="4510088"/>
            <a:ext cx="7494587" cy="160732"/>
          </a:xfrm>
          <a:prstGeom prst="rect">
            <a:avLst/>
          </a:prstGeom>
        </p:spPr>
        <p:txBody>
          <a:bodyPr/>
          <a:lstStyle>
            <a:lvl1pPr algn="r">
              <a:defRPr sz="750" b="1" smtClean="0"/>
            </a:lvl1pPr>
          </a:lstStyle>
          <a:p>
            <a:pPr>
              <a:defRPr/>
            </a:pPr>
            <a:r>
              <a:rPr lang="fr-FR" dirty="0"/>
              <a:t>Département du territoire</a:t>
            </a:r>
            <a:endParaRPr lang="fr-FR" noProof="0" dirty="0"/>
          </a:p>
        </p:txBody>
      </p:sp>
      <p:cxnSp>
        <p:nvCxnSpPr>
          <p:cNvPr id="5" name="Connecteur droit 4"/>
          <p:cNvCxnSpPr/>
          <p:nvPr userDrawn="1"/>
        </p:nvCxnSpPr>
        <p:spPr bwMode="auto">
          <a:xfrm>
            <a:off x="0" y="441483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 userDrawn="1"/>
        </p:nvCxnSpPr>
        <p:spPr bwMode="auto">
          <a:xfrm>
            <a:off x="0" y="441483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7447E60A-7E73-4042-A66C-85C9BFA32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8235" y="940123"/>
            <a:ext cx="7507287" cy="887690"/>
          </a:xfrm>
          <a:prstGeom prst="rect">
            <a:avLst/>
          </a:prstGeom>
        </p:spPr>
        <p:txBody>
          <a:bodyPr lIns="0" tIns="0" rIns="0" bIns="0" anchor="t" anchorCtr="0"/>
          <a:lstStyle>
            <a:lvl1pPr fontAlgn="t">
              <a:lnSpc>
                <a:spcPct val="100000"/>
              </a:lnSpc>
              <a:defRPr sz="2850" b="1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ARIAL BLACK</a:t>
            </a:r>
            <a:br>
              <a:rPr lang="fr-FR" dirty="0"/>
            </a:br>
            <a:r>
              <a:rPr lang="fr-FR" dirty="0"/>
              <a:t>38PT CAP</a:t>
            </a:r>
            <a:endParaRPr lang="fr-CH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F6D9A09-616B-804A-A3B6-7AECDF4F93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98235" y="1843562"/>
            <a:ext cx="7515225" cy="3736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dirty="0"/>
              <a:t>PETIT TITRE ARIAL BOLD 24PT CAP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19FD39-D55C-A34C-98E8-F83D05760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188" cy="1029891"/>
          </a:xfrm>
          <a:prstGeom prst="rect">
            <a:avLst/>
          </a:prstGeom>
        </p:spPr>
      </p:pic>
      <p:sp>
        <p:nvSpPr>
          <p:cNvPr id="10" name="Espace réservé du contenu 13"/>
          <p:cNvSpPr>
            <a:spLocks noGrp="1"/>
          </p:cNvSpPr>
          <p:nvPr>
            <p:ph sz="quarter" idx="14"/>
          </p:nvPr>
        </p:nvSpPr>
        <p:spPr>
          <a:xfrm>
            <a:off x="1396800" y="2221707"/>
            <a:ext cx="7735644" cy="219313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76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138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493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21581"/>
            <a:ext cx="4038600" cy="3025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21581"/>
            <a:ext cx="4038600" cy="3025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44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551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825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6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49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83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1581"/>
            <a:ext cx="8229600" cy="30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Cliquez pour modifier les styles du texte du masque</a:t>
            </a:r>
          </a:p>
          <a:p>
            <a:pPr lvl="1"/>
            <a:r>
              <a:rPr lang="fr-FR" altLang="fr-FR" noProof="0" dirty="0"/>
              <a:t>Deuxième niveau</a:t>
            </a:r>
          </a:p>
          <a:p>
            <a:pPr lvl="2"/>
            <a:r>
              <a:rPr lang="fr-FR" altLang="fr-FR" noProof="0" dirty="0"/>
              <a:t>Troisième niveau</a:t>
            </a:r>
          </a:p>
        </p:txBody>
      </p:sp>
      <p:sp>
        <p:nvSpPr>
          <p:cNvPr id="1030" name="Text Box 11"/>
          <p:cNvSpPr txBox="1">
            <a:spLocks noChangeAspect="1" noChangeArrowheads="1"/>
          </p:cNvSpPr>
          <p:nvPr/>
        </p:nvSpPr>
        <p:spPr bwMode="auto">
          <a:xfrm>
            <a:off x="7623175" y="4870847"/>
            <a:ext cx="12557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17/11/2021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:\UO3033\10_COMMUNICATION\02_Externe\A_Identité visuelle_DT\ID_visuelle2018\Images_pictos-symboles\NEWID_DT_PICTO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02" y="2367901"/>
            <a:ext cx="1976287" cy="19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2E5CAC-C220-F549-8BB6-16DE2B1EAF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Office des autorisations de construire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F63661-5E83-0F45-8A7D-DC652CB6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/>
              <a:t>Département du territoire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54728" y="940123"/>
            <a:ext cx="6367414" cy="475724"/>
          </a:xfrm>
        </p:spPr>
        <p:txBody>
          <a:bodyPr/>
          <a:lstStyle/>
          <a:p>
            <a:r>
              <a:rPr lang="fr-CH" dirty="0" smtClean="0"/>
              <a:t>Plate-forme AC-</a:t>
            </a:r>
            <a:r>
              <a:rPr lang="fr-CH" dirty="0" err="1" smtClean="0"/>
              <a:t>Démat</a:t>
            </a:r>
            <a:r>
              <a:rPr lang="fr-CH" dirty="0" smtClean="0"/>
              <a:t> </a:t>
            </a:r>
            <a:r>
              <a:rPr lang="fr-CH" dirty="0"/>
              <a:t>: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454728" y="1511710"/>
            <a:ext cx="6373367" cy="705485"/>
          </a:xfrm>
        </p:spPr>
        <p:txBody>
          <a:bodyPr/>
          <a:lstStyle/>
          <a:p>
            <a:r>
              <a:rPr lang="fr-CH" dirty="0" smtClean="0"/>
              <a:t>17.11.2021</a:t>
            </a:r>
            <a:endParaRPr lang="fr-CH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1396800" y="1927067"/>
            <a:ext cx="7735644" cy="2193131"/>
          </a:xfrm>
        </p:spPr>
        <p:txBody>
          <a:bodyPr/>
          <a:lstStyle/>
          <a:p>
            <a:r>
              <a:rPr lang="fr-CH" dirty="0"/>
              <a:t>Formation – </a:t>
            </a:r>
            <a:r>
              <a:rPr lang="fr-CH" dirty="0" smtClean="0"/>
              <a:t>Demander une autorisation de construire</a:t>
            </a:r>
            <a:endParaRPr lang="fr-CH" dirty="0"/>
          </a:p>
          <a:p>
            <a:endParaRPr lang="fr-CH" sz="900" i="1" dirty="0"/>
          </a:p>
          <a:p>
            <a:endParaRPr lang="fr-CH" sz="900" i="1" dirty="0"/>
          </a:p>
          <a:p>
            <a:r>
              <a:rPr lang="fr-CH" sz="900" i="1" dirty="0"/>
              <a:t>Réf: </a:t>
            </a:r>
            <a:r>
              <a:rPr lang="fr-CH" sz="900" i="1" dirty="0" smtClean="0"/>
              <a:t>AC-Demat_Format-demande-autor_05.pptx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14765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7155B0-603E-4478-8C8E-F8C6F8274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038" y="449048"/>
            <a:ext cx="6235924" cy="441647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sélectionner le lieu par cartographie.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5BB36A6B-0DEE-4E51-981E-039D7A112DA8}"/>
              </a:ext>
            </a:extLst>
          </p:cNvPr>
          <p:cNvSpPr/>
          <p:nvPr/>
        </p:nvSpPr>
        <p:spPr>
          <a:xfrm>
            <a:off x="3324497" y="497915"/>
            <a:ext cx="4341210" cy="374300"/>
          </a:xfrm>
          <a:prstGeom prst="wedgeRoundRectCallout">
            <a:avLst>
              <a:gd name="adj1" fmla="val -46130"/>
              <a:gd name="adj2" fmla="val 10003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Sélection de la ou des parcelle(s) </a:t>
            </a:r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EBFBA90B-67DC-480C-8587-316DE2CD6FB9}"/>
              </a:ext>
            </a:extLst>
          </p:cNvPr>
          <p:cNvSpPr/>
          <p:nvPr/>
        </p:nvSpPr>
        <p:spPr>
          <a:xfrm>
            <a:off x="1734774" y="2034571"/>
            <a:ext cx="4341210" cy="374300"/>
          </a:xfrm>
          <a:prstGeom prst="wedgeRoundRectCallout">
            <a:avLst>
              <a:gd name="adj1" fmla="val -25872"/>
              <a:gd name="adj2" fmla="val -16691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Résultat de la sélection </a:t>
            </a:r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0800D681-64EA-4167-B7C8-CB2FFFB3FBC5}"/>
              </a:ext>
            </a:extLst>
          </p:cNvPr>
          <p:cNvSpPr/>
          <p:nvPr/>
        </p:nvSpPr>
        <p:spPr>
          <a:xfrm>
            <a:off x="1027243" y="3796364"/>
            <a:ext cx="7241343" cy="374300"/>
          </a:xfrm>
          <a:prstGeom prst="wedgeRoundRectCallout">
            <a:avLst>
              <a:gd name="adj1" fmla="val -22229"/>
              <a:gd name="adj2" fmla="val 16325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FF0000"/>
                </a:solidFill>
              </a:rPr>
              <a:t>Valider la sélection de parcelle(s) pour revenir au </a:t>
            </a:r>
            <a:r>
              <a:rPr lang="fr-CH" b="1" i="1" dirty="0" smtClean="0">
                <a:solidFill>
                  <a:srgbClr val="FF0000"/>
                </a:solidFill>
              </a:rPr>
              <a:t>dossier</a:t>
            </a:r>
            <a:endParaRPr lang="fr-CH" b="1" i="1" dirty="0">
              <a:solidFill>
                <a:srgbClr val="FF0000"/>
              </a:solidFill>
            </a:endParaRPr>
          </a:p>
        </p:txBody>
      </p:sp>
      <p:sp>
        <p:nvSpPr>
          <p:cNvPr id="18" name="Bulle rectangulaire à coins arrondis 17">
            <a:extLst>
              <a:ext uri="{FF2B5EF4-FFF2-40B4-BE49-F238E27FC236}">
                <a16:creationId xmlns:a16="http://schemas.microsoft.com/office/drawing/2014/main" id="{C0D54335-B1A9-4FAA-8EC2-548FF5CC7D1B}"/>
              </a:ext>
            </a:extLst>
          </p:cNvPr>
          <p:cNvSpPr/>
          <p:nvPr/>
        </p:nvSpPr>
        <p:spPr>
          <a:xfrm>
            <a:off x="1734774" y="2029568"/>
            <a:ext cx="4341210" cy="374300"/>
          </a:xfrm>
          <a:prstGeom prst="wedgeRoundRectCallout">
            <a:avLst>
              <a:gd name="adj1" fmla="val 32329"/>
              <a:gd name="adj2" fmla="val 12666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Résultat de la sélection </a:t>
            </a: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02597AF2-9F51-45FF-AFE8-1B649F352E51}"/>
              </a:ext>
            </a:extLst>
          </p:cNvPr>
          <p:cNvSpPr/>
          <p:nvPr/>
        </p:nvSpPr>
        <p:spPr>
          <a:xfrm>
            <a:off x="1027242" y="2724430"/>
            <a:ext cx="3544758" cy="72434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000000"/>
                </a:solidFill>
              </a:rPr>
              <a:t>Plusieurs parcelles possibles</a:t>
            </a:r>
          </a:p>
        </p:txBody>
      </p:sp>
    </p:spTree>
    <p:extLst>
      <p:ext uri="{BB962C8B-B14F-4D97-AF65-F5344CB8AC3E}">
        <p14:creationId xmlns:p14="http://schemas.microsoft.com/office/powerpoint/2010/main" val="426705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445671"/>
            <a:ext cx="7511143" cy="405247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saisir le lieu manuellement.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A3DAD-BF46-4D67-8199-3B4B6DD5FC0A}"/>
              </a:ext>
            </a:extLst>
          </p:cNvPr>
          <p:cNvSpPr/>
          <p:nvPr/>
        </p:nvSpPr>
        <p:spPr>
          <a:xfrm>
            <a:off x="874500" y="1229208"/>
            <a:ext cx="4047822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141095F1-18B8-4CF1-88F9-3832EA277EFF}"/>
              </a:ext>
            </a:extLst>
          </p:cNvPr>
          <p:cNvSpPr/>
          <p:nvPr/>
        </p:nvSpPr>
        <p:spPr>
          <a:xfrm>
            <a:off x="4388879" y="368811"/>
            <a:ext cx="3530910" cy="621562"/>
          </a:xfrm>
          <a:prstGeom prst="wedgeRoundRectCallout">
            <a:avLst>
              <a:gd name="adj1" fmla="val -38384"/>
              <a:gd name="adj2" fmla="val 85067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Saisie du lieu par liste des communes + N° parcelle</a:t>
            </a:r>
          </a:p>
        </p:txBody>
      </p:sp>
    </p:spTree>
    <p:extLst>
      <p:ext uri="{BB962C8B-B14F-4D97-AF65-F5344CB8AC3E}">
        <p14:creationId xmlns:p14="http://schemas.microsoft.com/office/powerpoint/2010/main" val="1498231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653490"/>
            <a:ext cx="7511143" cy="405247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saisir le lieu manuellement.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388288AC-1735-415D-B4CD-0BB8F0BA374B}"/>
              </a:ext>
            </a:extLst>
          </p:cNvPr>
          <p:cNvSpPr/>
          <p:nvPr/>
        </p:nvSpPr>
        <p:spPr>
          <a:xfrm>
            <a:off x="309737" y="515596"/>
            <a:ext cx="3530910" cy="441739"/>
          </a:xfrm>
          <a:prstGeom prst="wedgeRoundRectCallout">
            <a:avLst>
              <a:gd name="adj1" fmla="val 22497"/>
              <a:gd name="adj2" fmla="val 16204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Liste déroulante des communes</a:t>
            </a: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E472FDCF-E7C3-4579-88F8-FFBD9CA221B5}"/>
              </a:ext>
            </a:extLst>
          </p:cNvPr>
          <p:cNvSpPr/>
          <p:nvPr/>
        </p:nvSpPr>
        <p:spPr>
          <a:xfrm>
            <a:off x="3985026" y="515596"/>
            <a:ext cx="3530910" cy="441739"/>
          </a:xfrm>
          <a:prstGeom prst="wedgeRoundRectCallout">
            <a:avLst>
              <a:gd name="adj1" fmla="val -38383"/>
              <a:gd name="adj2" fmla="val 161571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Saisie d’un numéro de parcelle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53213-2EAA-4D5F-984F-9E7F7F6F57E4}"/>
              </a:ext>
            </a:extLst>
          </p:cNvPr>
          <p:cNvSpPr/>
          <p:nvPr/>
        </p:nvSpPr>
        <p:spPr>
          <a:xfrm>
            <a:off x="4598575" y="1447612"/>
            <a:ext cx="341560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C3A6FC56-78B3-48B5-8C36-204530A7125F}"/>
              </a:ext>
            </a:extLst>
          </p:cNvPr>
          <p:cNvSpPr/>
          <p:nvPr/>
        </p:nvSpPr>
        <p:spPr>
          <a:xfrm>
            <a:off x="3892723" y="2106721"/>
            <a:ext cx="3530910" cy="411485"/>
          </a:xfrm>
          <a:prstGeom prst="wedgeRoundRectCallout">
            <a:avLst>
              <a:gd name="adj1" fmla="val -25768"/>
              <a:gd name="adj2" fmla="val -13993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Confirmer l’ajout de la parcelle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B41F8F2D-EA1D-43C9-B4D1-E003B41CF767}"/>
              </a:ext>
            </a:extLst>
          </p:cNvPr>
          <p:cNvSpPr/>
          <p:nvPr/>
        </p:nvSpPr>
        <p:spPr>
          <a:xfrm>
            <a:off x="3892723" y="2751346"/>
            <a:ext cx="3530910" cy="72434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000000"/>
                </a:solidFill>
              </a:rPr>
              <a:t>Plusieurs parcelles possibles</a:t>
            </a:r>
          </a:p>
        </p:txBody>
      </p:sp>
    </p:spTree>
    <p:extLst>
      <p:ext uri="{BB962C8B-B14F-4D97-AF65-F5344CB8AC3E}">
        <p14:creationId xmlns:p14="http://schemas.microsoft.com/office/powerpoint/2010/main" val="258465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2" y="253469"/>
            <a:ext cx="6527383" cy="481284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saisir l’adresse.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141095F1-18B8-4CF1-88F9-3832EA277EFF}"/>
              </a:ext>
            </a:extLst>
          </p:cNvPr>
          <p:cNvSpPr/>
          <p:nvPr/>
        </p:nvSpPr>
        <p:spPr>
          <a:xfrm>
            <a:off x="3043073" y="710485"/>
            <a:ext cx="4173830" cy="374300"/>
          </a:xfrm>
          <a:prstGeom prst="wedgeRoundRectCallout">
            <a:avLst>
              <a:gd name="adj1" fmla="val -38857"/>
              <a:gd name="adj2" fmla="val 19528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La, ou les, parcelle(s) sélectionnée(s)</a:t>
            </a: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3E64D817-469D-422A-882E-E39CA10D88C2}"/>
              </a:ext>
            </a:extLst>
          </p:cNvPr>
          <p:cNvSpPr/>
          <p:nvPr/>
        </p:nvSpPr>
        <p:spPr>
          <a:xfrm>
            <a:off x="1352048" y="2745202"/>
            <a:ext cx="5226264" cy="374300"/>
          </a:xfrm>
          <a:prstGeom prst="wedgeRoundRectCallout">
            <a:avLst>
              <a:gd name="adj1" fmla="val 11345"/>
              <a:gd name="adj2" fmla="val 10112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Terminer par la sélection ou la saisie de l'adresse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887EA7-C084-48C4-BF83-6EA8368D6488}"/>
              </a:ext>
            </a:extLst>
          </p:cNvPr>
          <p:cNvSpPr/>
          <p:nvPr/>
        </p:nvSpPr>
        <p:spPr>
          <a:xfrm>
            <a:off x="6966601" y="3457948"/>
            <a:ext cx="427248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5166708" y="4208464"/>
            <a:ext cx="3530910" cy="374300"/>
          </a:xfrm>
          <a:prstGeom prst="wedgeRoundRectCallout">
            <a:avLst>
              <a:gd name="adj1" fmla="val 5697"/>
              <a:gd name="adj2" fmla="val -17301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Confirmer l’ajout de l’adresse</a:t>
            </a:r>
          </a:p>
        </p:txBody>
      </p:sp>
      <p:sp>
        <p:nvSpPr>
          <p:cNvPr id="18" name="Rectangle à coins arrondis 13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1277618" y="4264730"/>
            <a:ext cx="3530909" cy="72434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000000"/>
                </a:solidFill>
              </a:rPr>
              <a:t>Plusieurs adresses possibles</a:t>
            </a:r>
          </a:p>
        </p:txBody>
      </p:sp>
    </p:spTree>
    <p:extLst>
      <p:ext uri="{BB962C8B-B14F-4D97-AF65-F5344CB8AC3E}">
        <p14:creationId xmlns:p14="http://schemas.microsoft.com/office/powerpoint/2010/main" val="3571836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33" y="279561"/>
            <a:ext cx="6489307" cy="4814966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saisir l’adresse.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4485686" y="2979368"/>
            <a:ext cx="3530910" cy="374300"/>
          </a:xfrm>
          <a:prstGeom prst="wedgeRoundRectCallout">
            <a:avLst>
              <a:gd name="adj1" fmla="val -8597"/>
              <a:gd name="adj2" fmla="val 12839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Sélection d'adresse existante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8" y="76157"/>
            <a:ext cx="5845525" cy="491291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</a:t>
            </a:r>
            <a:r>
              <a:rPr lang="fr-CH" sz="1400" u="sng" dirty="0" smtClean="0"/>
              <a:t/>
            </a:r>
            <a:br>
              <a:rPr lang="fr-CH" sz="1400" u="sng" dirty="0" smtClean="0"/>
            </a:br>
            <a:r>
              <a:rPr lang="fr-CH" sz="1400" u="sng" dirty="0" smtClean="0"/>
              <a:t>du </a:t>
            </a:r>
            <a:r>
              <a:rPr lang="fr-CH" sz="1400" u="sng" dirty="0"/>
              <a:t>projet : saisir l’adresse.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2710325" y="2345466"/>
            <a:ext cx="3530910" cy="374300"/>
          </a:xfrm>
          <a:prstGeom prst="wedgeRoundRectCallout">
            <a:avLst>
              <a:gd name="adj1" fmla="val -8597"/>
              <a:gd name="adj2" fmla="val 12839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Saisie d'adresse non existante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5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31" y="0"/>
            <a:ext cx="6579126" cy="514350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</a:t>
            </a:r>
            <a:r>
              <a:rPr lang="fr-CH" sz="1400" u="sng" dirty="0" smtClean="0"/>
              <a:t/>
            </a:r>
            <a:br>
              <a:rPr lang="fr-CH" sz="1400" u="sng" dirty="0" smtClean="0"/>
            </a:br>
            <a:r>
              <a:rPr lang="fr-CH" sz="1400" u="sng" dirty="0" smtClean="0"/>
              <a:t>générales </a:t>
            </a:r>
            <a:r>
              <a:rPr lang="fr-CH" sz="1400" u="sng" dirty="0"/>
              <a:t>du projet : </a:t>
            </a:r>
            <a:r>
              <a:rPr lang="fr-CH" sz="1400" u="sng" dirty="0" smtClean="0"/>
              <a:t/>
            </a:r>
            <a:br>
              <a:rPr lang="fr-CH" sz="1400" u="sng" dirty="0" smtClean="0"/>
            </a:br>
            <a:r>
              <a:rPr lang="fr-CH" sz="1400" u="sng" dirty="0" smtClean="0"/>
              <a:t>saisir </a:t>
            </a:r>
            <a:r>
              <a:rPr lang="fr-CH" sz="1400" u="sng" dirty="0"/>
              <a:t>l’adresse.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4941155" y="1598719"/>
            <a:ext cx="3530909" cy="143542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 smtClean="0">
                <a:solidFill>
                  <a:srgbClr val="000000"/>
                </a:solidFill>
              </a:rPr>
              <a:t>Exemples avec plusieurs parcelles et plusieurs </a:t>
            </a:r>
            <a:r>
              <a:rPr lang="fr-CH" b="1" i="1" dirty="0">
                <a:solidFill>
                  <a:srgbClr val="000000"/>
                </a:solidFill>
              </a:rPr>
              <a:t>adresses </a:t>
            </a:r>
            <a:r>
              <a:rPr lang="fr-CH" b="1" i="1" dirty="0" smtClean="0">
                <a:solidFill>
                  <a:srgbClr val="000000"/>
                </a:solidFill>
              </a:rPr>
              <a:t>existantes et nouvelles</a:t>
            </a:r>
            <a:endParaRPr lang="fr-CH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" y="1581870"/>
            <a:ext cx="9144000" cy="1849131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Liens de dossiers.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502871" y="837824"/>
            <a:ext cx="4173830" cy="374300"/>
          </a:xfrm>
          <a:prstGeom prst="wedgeRoundRectCallout">
            <a:avLst>
              <a:gd name="adj1" fmla="val -38857"/>
              <a:gd name="adj2" fmla="val 19528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si des dossiers sont liés</a:t>
            </a:r>
          </a:p>
        </p:txBody>
      </p:sp>
    </p:spTree>
    <p:extLst>
      <p:ext uri="{BB962C8B-B14F-4D97-AF65-F5344CB8AC3E}">
        <p14:creationId xmlns:p14="http://schemas.microsoft.com/office/powerpoint/2010/main" val="266206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" y="1191038"/>
            <a:ext cx="8799616" cy="265742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Nature des travaux.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F9C53B20-46A0-421A-B22C-85F8D3775DB9}"/>
              </a:ext>
            </a:extLst>
          </p:cNvPr>
          <p:cNvSpPr/>
          <p:nvPr/>
        </p:nvSpPr>
        <p:spPr>
          <a:xfrm>
            <a:off x="2184223" y="500824"/>
            <a:ext cx="4506473" cy="374300"/>
          </a:xfrm>
          <a:prstGeom prst="wedgeRoundRectCallout">
            <a:avLst>
              <a:gd name="adj1" fmla="val -44016"/>
              <a:gd name="adj2" fmla="val 21184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Saisir la nature des travaux et leur détail</a:t>
            </a:r>
          </a:p>
        </p:txBody>
      </p:sp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id="{242AC49E-5C4C-435C-B858-35AE0AC5AC53}"/>
              </a:ext>
            </a:extLst>
          </p:cNvPr>
          <p:cNvSpPr/>
          <p:nvPr/>
        </p:nvSpPr>
        <p:spPr>
          <a:xfrm>
            <a:off x="6287983" y="1571234"/>
            <a:ext cx="2785487" cy="922584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Zone de saisie extensible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457743"/>
            <a:ext cx="9047222" cy="35026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245" y="918205"/>
            <a:ext cx="7264773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7" y="924208"/>
            <a:ext cx="8799616" cy="265742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projet au bénéfice d'un état étranger ou d'une organisation intergouvernementale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F9C53B20-46A0-421A-B22C-85F8D3775DB9}"/>
              </a:ext>
            </a:extLst>
          </p:cNvPr>
          <p:cNvSpPr/>
          <p:nvPr/>
        </p:nvSpPr>
        <p:spPr>
          <a:xfrm>
            <a:off x="846643" y="833417"/>
            <a:ext cx="4390417" cy="1140804"/>
          </a:xfrm>
          <a:prstGeom prst="wedgeRoundRectCallout">
            <a:avLst>
              <a:gd name="adj1" fmla="val -15439"/>
              <a:gd name="adj2" fmla="val 11804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Indiquez si le propriétaire ou le requérant est un état étranger ou une organisation intergouvernementale au bénéfice d’un accord de siège</a:t>
            </a: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F9C53B20-46A0-421A-B22C-85F8D3775DB9}"/>
              </a:ext>
            </a:extLst>
          </p:cNvPr>
          <p:cNvSpPr/>
          <p:nvPr/>
        </p:nvSpPr>
        <p:spPr>
          <a:xfrm>
            <a:off x="6083030" y="693493"/>
            <a:ext cx="2457855" cy="1322786"/>
          </a:xfrm>
          <a:prstGeom prst="wedgeRoundRectCallout">
            <a:avLst>
              <a:gd name="adj1" fmla="val -89845"/>
              <a:gd name="adj2" fmla="val 11853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La choisir la liste officielle </a:t>
            </a:r>
            <a:r>
              <a:rPr lang="fr-CH" i="1" dirty="0" smtClean="0">
                <a:solidFill>
                  <a:srgbClr val="000000"/>
                </a:solidFill>
              </a:rPr>
              <a:t>établie </a:t>
            </a:r>
            <a:r>
              <a:rPr lang="fr-CH" i="1" dirty="0">
                <a:solidFill>
                  <a:srgbClr val="000000"/>
                </a:solidFill>
              </a:rPr>
              <a:t>par la Confédération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7291" y="3759615"/>
            <a:ext cx="68646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Publication </a:t>
            </a:r>
            <a:r>
              <a:rPr lang="fr-CH" sz="1600" dirty="0"/>
              <a:t>spéciale dans la Feuille d’avis officielle de la requête et de la </a:t>
            </a:r>
            <a:r>
              <a:rPr lang="fr-CH" sz="1600" dirty="0" smtClean="0"/>
              <a:t>décision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Restriction </a:t>
            </a:r>
            <a:r>
              <a:rPr lang="fr-CH" sz="1600" dirty="0"/>
              <a:t>d'accès aux dossiers (confidentialité</a:t>
            </a:r>
            <a:r>
              <a:rPr lang="fr-CH" sz="1600" dirty="0" smtClean="0"/>
              <a:t>)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Impossibilité </a:t>
            </a:r>
            <a:r>
              <a:rPr lang="fr-CH" sz="1600" dirty="0"/>
              <a:t>de recours contre les </a:t>
            </a:r>
            <a:r>
              <a:rPr lang="fr-CH" sz="1600" dirty="0" smtClean="0"/>
              <a:t>décisions</a:t>
            </a:r>
            <a:endParaRPr lang="fr-CH" sz="1600" dirty="0"/>
          </a:p>
          <a:p>
            <a:endParaRPr lang="fr-CH" dirty="0"/>
          </a:p>
        </p:txBody>
      </p:sp>
      <p:sp>
        <p:nvSpPr>
          <p:cNvPr id="5" name="Flèche droite 4"/>
          <p:cNvSpPr/>
          <p:nvPr/>
        </p:nvSpPr>
        <p:spPr>
          <a:xfrm>
            <a:off x="505691" y="4087091"/>
            <a:ext cx="1170709" cy="623454"/>
          </a:xfrm>
          <a:prstGeom prst="rightArrow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2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38" y="962333"/>
            <a:ext cx="2749691" cy="3892750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0" y="84567"/>
            <a:ext cx="9144000" cy="30583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portefeuille : la liste des dossiers par statut.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189138" y="1084564"/>
            <a:ext cx="3094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 err="1"/>
              <a:t>Requérant</a:t>
            </a:r>
            <a:endParaRPr lang="en-GB" sz="1400" dirty="0"/>
          </a:p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 err="1"/>
              <a:t>Mandataire</a:t>
            </a:r>
            <a:endParaRPr lang="en-GB" sz="1400" dirty="0"/>
          </a:p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/>
              <a:t>MPQ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458"/>
            <a:ext cx="9144000" cy="8572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Demander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autorisation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construire</a:t>
            </a:r>
            <a:endParaRPr lang="en-GB" alt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94356" y="2138448"/>
            <a:ext cx="6989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i="1" dirty="0" err="1"/>
              <a:t>Sujets</a:t>
            </a:r>
            <a:r>
              <a:rPr lang="en-GB" sz="1400" b="1" i="1" dirty="0"/>
              <a:t> </a:t>
            </a:r>
            <a:r>
              <a:rPr lang="en-GB" sz="1400" b="1" i="1" dirty="0" err="1"/>
              <a:t>traités</a:t>
            </a:r>
            <a:endParaRPr lang="en-GB" sz="1400" b="1" i="1" dirty="0"/>
          </a:p>
        </p:txBody>
      </p:sp>
      <p:pic>
        <p:nvPicPr>
          <p:cNvPr id="17" name="Picture 2" descr="C:\Users\devauxc\AppData\Local\Microsoft\Windows\Temporary Internet Files\Content.IE5\G1SOO8NL\targ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3" y="1152033"/>
            <a:ext cx="603726" cy="6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94356" y="829623"/>
            <a:ext cx="6989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i="1" dirty="0" err="1"/>
              <a:t>Groupes</a:t>
            </a:r>
            <a:r>
              <a:rPr lang="en-GB" sz="1400" b="1" i="1" dirty="0"/>
              <a:t> </a:t>
            </a:r>
            <a:r>
              <a:rPr lang="en-GB" sz="1400" b="1" i="1" dirty="0" err="1"/>
              <a:t>d’utilisateurs</a:t>
            </a:r>
            <a:r>
              <a:rPr lang="en-GB" sz="1400" b="1" i="1" dirty="0"/>
              <a:t> pour </a:t>
            </a:r>
            <a:r>
              <a:rPr lang="en-GB" sz="1400" b="1" i="1" dirty="0" err="1"/>
              <a:t>cette</a:t>
            </a:r>
            <a:r>
              <a:rPr lang="en-GB" sz="1400" b="1" i="1" dirty="0"/>
              <a:t> session</a:t>
            </a:r>
          </a:p>
        </p:txBody>
      </p:sp>
      <p:sp>
        <p:nvSpPr>
          <p:cNvPr id="24" name="Ellipse 23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">
            <a:extLst>
              <a:ext uri="{FF2B5EF4-FFF2-40B4-BE49-F238E27FC236}">
                <a16:creationId xmlns:a16="http://schemas.microsoft.com/office/drawing/2014/main" id="{3917A199-51FC-4D89-BDF0-04C3F02AB8D7}"/>
              </a:ext>
            </a:extLst>
          </p:cNvPr>
          <p:cNvSpPr/>
          <p:nvPr/>
        </p:nvSpPr>
        <p:spPr>
          <a:xfrm>
            <a:off x="5123237" y="3371647"/>
            <a:ext cx="2577911" cy="50721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94356" y="2539332"/>
            <a:ext cx="57929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/>
              <a:t>Espace d’accueil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Créer </a:t>
            </a:r>
            <a:r>
              <a:rPr lang="fr-CH" sz="1400" dirty="0"/>
              <a:t>une </a:t>
            </a:r>
            <a:r>
              <a:rPr lang="fr-CH" sz="1400" dirty="0" smtClean="0"/>
              <a:t>demande </a:t>
            </a:r>
            <a:r>
              <a:rPr lang="fr-CH" sz="1400" dirty="0"/>
              <a:t>d'autorisation de construire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données générales du projet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tiers du projet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thématiques constructives 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Vérifier </a:t>
            </a:r>
            <a:r>
              <a:rPr lang="fr-CH" sz="1400" dirty="0"/>
              <a:t>la bonne facture du dossier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Signer </a:t>
            </a:r>
            <a:r>
              <a:rPr lang="fr-CH" sz="1400" dirty="0"/>
              <a:t>la demande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Soumettre </a:t>
            </a:r>
            <a:r>
              <a:rPr lang="fr-CH" sz="1400" dirty="0"/>
              <a:t>la demande à l'administration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5737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8" grpId="0"/>
      <p:bldP spid="24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717414"/>
            <a:ext cx="9144000" cy="1542417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Affectation.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841318" y="891601"/>
            <a:ext cx="4173830" cy="374300"/>
          </a:xfrm>
          <a:prstGeom prst="wedgeRoundRectCallout">
            <a:avLst>
              <a:gd name="adj1" fmla="val -38857"/>
              <a:gd name="adj2" fmla="val 19528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</a:t>
            </a:r>
            <a:r>
              <a:rPr lang="fr-CH" i="1" dirty="0" smtClean="0">
                <a:solidFill>
                  <a:srgbClr val="000000"/>
                </a:solidFill>
              </a:rPr>
              <a:t>la ou les affectations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Bâtiments.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9" y="642446"/>
            <a:ext cx="4436153" cy="326290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84234" y="275312"/>
            <a:ext cx="4173830" cy="557018"/>
          </a:xfrm>
          <a:prstGeom prst="wedgeRoundRectCallout">
            <a:avLst>
              <a:gd name="adj1" fmla="val 13204"/>
              <a:gd name="adj2" fmla="val 9819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</a:t>
            </a:r>
            <a:r>
              <a:rPr lang="fr-CH" i="1" dirty="0" smtClean="0">
                <a:solidFill>
                  <a:srgbClr val="000000"/>
                </a:solidFill>
              </a:rPr>
              <a:t>un nombre de bâtiment(s)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0 si aucune construction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84234" y="4248518"/>
            <a:ext cx="4556592" cy="76048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 smtClean="0">
                <a:solidFill>
                  <a:srgbClr val="000000"/>
                </a:solidFill>
              </a:rPr>
              <a:t>Les listes de bâtiments proviennent des parcelles sélectionnées en amont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4496618" y="1128324"/>
            <a:ext cx="4329471" cy="557018"/>
          </a:xfrm>
          <a:prstGeom prst="wedgeRoundRectCallout">
            <a:avLst>
              <a:gd name="adj1" fmla="val -52991"/>
              <a:gd name="adj2" fmla="val 4700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Identifier le(s) bâtiment(s) transformé(s)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4425265" y="2988640"/>
            <a:ext cx="4329471" cy="557018"/>
          </a:xfrm>
          <a:prstGeom prst="wedgeRoundRectCallout">
            <a:avLst>
              <a:gd name="adj1" fmla="val -53143"/>
              <a:gd name="adj2" fmla="val 4406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Identifier le(s) bâtiment(s) démoli(s)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1104900"/>
            <a:ext cx="6059487" cy="2818747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Bâtiments sélectionnés dans la liste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1777020" y="1298980"/>
            <a:ext cx="4173830" cy="557018"/>
          </a:xfrm>
          <a:prstGeom prst="wedgeRoundRectCallout">
            <a:avLst>
              <a:gd name="adj1" fmla="val -15688"/>
              <a:gd name="adj2" fmla="val 12706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Sélectionner un bâtiment dans la liste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4480004" y="296747"/>
            <a:ext cx="4556592" cy="76048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 smtClean="0">
                <a:solidFill>
                  <a:srgbClr val="000000"/>
                </a:solidFill>
              </a:rPr>
              <a:t>Mode de sélection identique pour les bâtiments transformés et démolis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84234" y="4248518"/>
            <a:ext cx="4556592" cy="76048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 smtClean="0">
                <a:solidFill>
                  <a:srgbClr val="000000"/>
                </a:solidFill>
              </a:rPr>
              <a:t>Les listes de bâtiments proviennent des parcelles sélectionnées en amont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53213-2EAA-4D5F-984F-9E7F7F6F57E4}"/>
              </a:ext>
            </a:extLst>
          </p:cNvPr>
          <p:cNvSpPr/>
          <p:nvPr/>
        </p:nvSpPr>
        <p:spPr>
          <a:xfrm>
            <a:off x="5290725" y="2233139"/>
            <a:ext cx="341560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Bulle rectangulaire à coins arrondis 17">
            <a:extLst>
              <a:ext uri="{FF2B5EF4-FFF2-40B4-BE49-F238E27FC236}">
                <a16:creationId xmlns:a16="http://schemas.microsoft.com/office/drawing/2014/main" id="{C3A6FC56-78B3-48B5-8C36-204530A7125F}"/>
              </a:ext>
            </a:extLst>
          </p:cNvPr>
          <p:cNvSpPr/>
          <p:nvPr/>
        </p:nvSpPr>
        <p:spPr>
          <a:xfrm>
            <a:off x="4584873" y="2892248"/>
            <a:ext cx="3612976" cy="411485"/>
          </a:xfrm>
          <a:prstGeom prst="wedgeRoundRectCallout">
            <a:avLst>
              <a:gd name="adj1" fmla="val -25768"/>
              <a:gd name="adj2" fmla="val -13993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Confirmer l’ajout </a:t>
            </a:r>
            <a:r>
              <a:rPr lang="fr-CH" i="1" dirty="0" smtClean="0">
                <a:solidFill>
                  <a:srgbClr val="000000"/>
                </a:solidFill>
              </a:rPr>
              <a:t>du bâtiment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B41F8F2D-EA1D-43C9-B4D1-E003B41CF767}"/>
              </a:ext>
            </a:extLst>
          </p:cNvPr>
          <p:cNvSpPr/>
          <p:nvPr/>
        </p:nvSpPr>
        <p:spPr>
          <a:xfrm>
            <a:off x="4584872" y="3536873"/>
            <a:ext cx="3612977" cy="72434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000000"/>
                </a:solidFill>
              </a:rPr>
              <a:t>Plusieurs </a:t>
            </a:r>
            <a:r>
              <a:rPr lang="fr-CH" b="1" i="1" dirty="0" smtClean="0">
                <a:solidFill>
                  <a:srgbClr val="000000"/>
                </a:solidFill>
              </a:rPr>
              <a:t>bâtiments </a:t>
            </a:r>
            <a:r>
              <a:rPr lang="fr-CH" b="1" i="1" dirty="0">
                <a:solidFill>
                  <a:srgbClr val="000000"/>
                </a:solidFill>
              </a:rPr>
              <a:t>possibles</a:t>
            </a:r>
          </a:p>
        </p:txBody>
      </p:sp>
    </p:spTree>
    <p:extLst>
      <p:ext uri="{BB962C8B-B14F-4D97-AF65-F5344CB8AC3E}">
        <p14:creationId xmlns:p14="http://schemas.microsoft.com/office/powerpoint/2010/main" val="95757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Bâtiments sélectionnés sur la carte.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9" y="642446"/>
            <a:ext cx="4436153" cy="326290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8B968774-5FD4-47FF-A94C-16125161C502}"/>
              </a:ext>
            </a:extLst>
          </p:cNvPr>
          <p:cNvSpPr/>
          <p:nvPr/>
        </p:nvSpPr>
        <p:spPr>
          <a:xfrm>
            <a:off x="768389" y="1000530"/>
            <a:ext cx="4434450" cy="557018"/>
          </a:xfrm>
          <a:prstGeom prst="wedgeRoundRectCallout">
            <a:avLst>
              <a:gd name="adj1" fmla="val -15688"/>
              <a:gd name="adj2" fmla="val 12706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Sélectionner de bâtiment(s) sur la carte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53213-2EAA-4D5F-984F-9E7F7F6F57E4}"/>
              </a:ext>
            </a:extLst>
          </p:cNvPr>
          <p:cNvSpPr/>
          <p:nvPr/>
        </p:nvSpPr>
        <p:spPr>
          <a:xfrm>
            <a:off x="2141125" y="1966439"/>
            <a:ext cx="341560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292100" y="457742"/>
            <a:ext cx="8828301" cy="43936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662" y="536613"/>
            <a:ext cx="4845669" cy="4116785"/>
          </a:xfrm>
          <a:prstGeom prst="rect">
            <a:avLst/>
          </a:prstGeom>
        </p:spPr>
      </p:pic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5BB36A6B-0DEE-4E51-981E-039D7A112DA8}"/>
              </a:ext>
            </a:extLst>
          </p:cNvPr>
          <p:cNvSpPr/>
          <p:nvPr/>
        </p:nvSpPr>
        <p:spPr>
          <a:xfrm>
            <a:off x="3324497" y="497915"/>
            <a:ext cx="4341210" cy="374300"/>
          </a:xfrm>
          <a:prstGeom prst="wedgeRoundRectCallout">
            <a:avLst>
              <a:gd name="adj1" fmla="val -46130"/>
              <a:gd name="adj2" fmla="val 10003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Sélection </a:t>
            </a:r>
            <a:r>
              <a:rPr lang="fr-CH" i="1" dirty="0" smtClean="0">
                <a:solidFill>
                  <a:srgbClr val="000000"/>
                </a:solidFill>
              </a:rPr>
              <a:t>du ou </a:t>
            </a:r>
            <a:r>
              <a:rPr lang="fr-CH" i="1" dirty="0">
                <a:solidFill>
                  <a:srgbClr val="000000"/>
                </a:solidFill>
              </a:rPr>
              <a:t>des </a:t>
            </a:r>
            <a:r>
              <a:rPr lang="fr-CH" i="1" dirty="0" smtClean="0">
                <a:solidFill>
                  <a:srgbClr val="000000"/>
                </a:solidFill>
              </a:rPr>
              <a:t>bâtiment(s</a:t>
            </a:r>
            <a:r>
              <a:rPr lang="fr-CH" i="1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EBFBA90B-67DC-480C-8587-316DE2CD6FB9}"/>
              </a:ext>
            </a:extLst>
          </p:cNvPr>
          <p:cNvSpPr/>
          <p:nvPr/>
        </p:nvSpPr>
        <p:spPr>
          <a:xfrm>
            <a:off x="1734774" y="2034571"/>
            <a:ext cx="4341210" cy="374300"/>
          </a:xfrm>
          <a:prstGeom prst="wedgeRoundRectCallout">
            <a:avLst>
              <a:gd name="adj1" fmla="val -25872"/>
              <a:gd name="adj2" fmla="val -16691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Résultat de la sélection </a:t>
            </a:r>
          </a:p>
        </p:txBody>
      </p:sp>
      <p:sp>
        <p:nvSpPr>
          <p:cNvPr id="23" name="Bulle rectangulaire à coins arrondis 17">
            <a:extLst>
              <a:ext uri="{FF2B5EF4-FFF2-40B4-BE49-F238E27FC236}">
                <a16:creationId xmlns:a16="http://schemas.microsoft.com/office/drawing/2014/main" id="{0800D681-64EA-4167-B7C8-CB2FFFB3FBC5}"/>
              </a:ext>
            </a:extLst>
          </p:cNvPr>
          <p:cNvSpPr/>
          <p:nvPr/>
        </p:nvSpPr>
        <p:spPr>
          <a:xfrm>
            <a:off x="1035710" y="3659369"/>
            <a:ext cx="7241343" cy="374300"/>
          </a:xfrm>
          <a:prstGeom prst="wedgeRoundRectCallout">
            <a:avLst>
              <a:gd name="adj1" fmla="val -22229"/>
              <a:gd name="adj2" fmla="val 16325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>
                <a:solidFill>
                  <a:srgbClr val="FF0000"/>
                </a:solidFill>
              </a:rPr>
              <a:t>Valider la sélection de </a:t>
            </a:r>
            <a:r>
              <a:rPr lang="fr-CH" b="1" i="1" dirty="0" smtClean="0">
                <a:solidFill>
                  <a:srgbClr val="FF0000"/>
                </a:solidFill>
              </a:rPr>
              <a:t>bâtiment(s) </a:t>
            </a:r>
            <a:r>
              <a:rPr lang="fr-CH" b="1" i="1" dirty="0">
                <a:solidFill>
                  <a:srgbClr val="FF0000"/>
                </a:solidFill>
              </a:rPr>
              <a:t>pour revenir au </a:t>
            </a:r>
            <a:r>
              <a:rPr lang="fr-CH" b="1" i="1" dirty="0" smtClean="0">
                <a:solidFill>
                  <a:srgbClr val="FF0000"/>
                </a:solidFill>
              </a:rPr>
              <a:t>dossier</a:t>
            </a:r>
            <a:endParaRPr lang="fr-CH" b="1" i="1" dirty="0">
              <a:solidFill>
                <a:srgbClr val="FF0000"/>
              </a:solidFill>
            </a:endParaRPr>
          </a:p>
        </p:txBody>
      </p:sp>
      <p:sp>
        <p:nvSpPr>
          <p:cNvPr id="24" name="Bulle rectangulaire à coins arrondis 17">
            <a:extLst>
              <a:ext uri="{FF2B5EF4-FFF2-40B4-BE49-F238E27FC236}">
                <a16:creationId xmlns:a16="http://schemas.microsoft.com/office/drawing/2014/main" id="{C0D54335-B1A9-4FAA-8EC2-548FF5CC7D1B}"/>
              </a:ext>
            </a:extLst>
          </p:cNvPr>
          <p:cNvSpPr/>
          <p:nvPr/>
        </p:nvSpPr>
        <p:spPr>
          <a:xfrm>
            <a:off x="1734774" y="2029568"/>
            <a:ext cx="4341210" cy="374300"/>
          </a:xfrm>
          <a:prstGeom prst="wedgeRoundRectCallout">
            <a:avLst>
              <a:gd name="adj1" fmla="val 32329"/>
              <a:gd name="adj2" fmla="val 12666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Résultat de la sélection </a:t>
            </a:r>
          </a:p>
        </p:txBody>
      </p:sp>
    </p:spTree>
    <p:extLst>
      <p:ext uri="{BB962C8B-B14F-4D97-AF65-F5344CB8AC3E}">
        <p14:creationId xmlns:p14="http://schemas.microsoft.com/office/powerpoint/2010/main" val="82344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Bâtiments non répertoriés.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4463070" y="89972"/>
            <a:ext cx="4556592" cy="76048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i="1" dirty="0" smtClean="0">
                <a:solidFill>
                  <a:srgbClr val="000000"/>
                </a:solidFill>
              </a:rPr>
              <a:t>Mode de sélection identique pour les bâtiments transformés et démolis</a:t>
            </a:r>
            <a:endParaRPr lang="fr-CH" b="1" i="1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7" y="1000840"/>
            <a:ext cx="7534709" cy="3008127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932159" y="1786455"/>
            <a:ext cx="3902307" cy="374300"/>
          </a:xfrm>
          <a:prstGeom prst="wedgeRoundRectCallout">
            <a:avLst>
              <a:gd name="adj1" fmla="val -8597"/>
              <a:gd name="adj2" fmla="val 12839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Indiquer un bâtiment non répertorié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3603392" y="2759220"/>
            <a:ext cx="3902307" cy="374300"/>
          </a:xfrm>
          <a:prstGeom prst="wedgeRoundRectCallout">
            <a:avLst>
              <a:gd name="adj1" fmla="val -24761"/>
              <a:gd name="adj2" fmla="val -8988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AF7E44A0-A542-43FE-AA1B-963B5D263079}"/>
              </a:ext>
            </a:extLst>
          </p:cNvPr>
          <p:cNvSpPr/>
          <p:nvPr/>
        </p:nvSpPr>
        <p:spPr>
          <a:xfrm>
            <a:off x="3603391" y="2759220"/>
            <a:ext cx="3902307" cy="374300"/>
          </a:xfrm>
          <a:prstGeom prst="wedgeRoundRectCallout">
            <a:avLst>
              <a:gd name="adj1" fmla="val 20585"/>
              <a:gd name="adj2" fmla="val -8988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Saisir un no EGID et/ou </a:t>
            </a:r>
            <a:r>
              <a:rPr lang="fr-CH" i="1" dirty="0">
                <a:solidFill>
                  <a:srgbClr val="000000"/>
                </a:solidFill>
              </a:rPr>
              <a:t>c</a:t>
            </a:r>
            <a:r>
              <a:rPr lang="fr-CH" i="1" dirty="0" smtClean="0">
                <a:solidFill>
                  <a:srgbClr val="000000"/>
                </a:solidFill>
              </a:rPr>
              <a:t>adastral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53213-2EAA-4D5F-984F-9E7F7F6F57E4}"/>
              </a:ext>
            </a:extLst>
          </p:cNvPr>
          <p:cNvSpPr/>
          <p:nvPr/>
        </p:nvSpPr>
        <p:spPr>
          <a:xfrm>
            <a:off x="7505698" y="2371418"/>
            <a:ext cx="341560" cy="26697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Bulle rectangulaire à coins arrondis 17">
            <a:extLst>
              <a:ext uri="{FF2B5EF4-FFF2-40B4-BE49-F238E27FC236}">
                <a16:creationId xmlns:a16="http://schemas.microsoft.com/office/drawing/2014/main" id="{C3A6FC56-78B3-48B5-8C36-204530A7125F}"/>
              </a:ext>
            </a:extLst>
          </p:cNvPr>
          <p:cNvSpPr/>
          <p:nvPr/>
        </p:nvSpPr>
        <p:spPr>
          <a:xfrm>
            <a:off x="5373437" y="1749270"/>
            <a:ext cx="3612976" cy="411485"/>
          </a:xfrm>
          <a:prstGeom prst="wedgeRoundRectCallout">
            <a:avLst>
              <a:gd name="adj1" fmla="val 13367"/>
              <a:gd name="adj2" fmla="val 8846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Confirmer l’ajout </a:t>
            </a:r>
            <a:r>
              <a:rPr lang="fr-CH" i="1" dirty="0" smtClean="0">
                <a:solidFill>
                  <a:srgbClr val="000000"/>
                </a:solidFill>
              </a:rPr>
              <a:t>du bâtiment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7777"/>
            <a:ext cx="9144000" cy="469439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Renseigner les tiers du projet.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313D4-2762-4245-8C8B-C3539B0F02F1}"/>
              </a:ext>
            </a:extLst>
          </p:cNvPr>
          <p:cNvSpPr/>
          <p:nvPr/>
        </p:nvSpPr>
        <p:spPr>
          <a:xfrm>
            <a:off x="498357" y="264708"/>
            <a:ext cx="562093" cy="28538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3006001" y="887225"/>
            <a:ext cx="3284397" cy="867196"/>
          </a:xfrm>
          <a:prstGeom prst="wedgeRoundRectCallout">
            <a:avLst>
              <a:gd name="adj1" fmla="val -65746"/>
              <a:gd name="adj2" fmla="val 37027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</a:t>
            </a:r>
            <a:r>
              <a:rPr lang="fr-CH" i="1" dirty="0" smtClean="0">
                <a:solidFill>
                  <a:srgbClr val="000000"/>
                </a:solidFill>
              </a:rPr>
              <a:t>si vous saisissez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en tant que Requérant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ou mandataire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ECF3F790-2F7A-4842-9519-30963DD4C3FA}"/>
              </a:ext>
            </a:extLst>
          </p:cNvPr>
          <p:cNvSpPr/>
          <p:nvPr/>
        </p:nvSpPr>
        <p:spPr>
          <a:xfrm>
            <a:off x="3448464" y="3055016"/>
            <a:ext cx="4821382" cy="769649"/>
          </a:xfrm>
          <a:prstGeom prst="wedgeRoundRectCallout">
            <a:avLst>
              <a:gd name="adj1" fmla="val -54798"/>
              <a:gd name="adj2" fmla="val -7359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Certaines informations sont automatiquement renseignées avec les données de votre compte e-démarches.</a:t>
            </a:r>
          </a:p>
        </p:txBody>
      </p: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49F4E453-9034-46D9-8DD4-F0499BFA4EA0}"/>
              </a:ext>
            </a:extLst>
          </p:cNvPr>
          <p:cNvSpPr/>
          <p:nvPr/>
        </p:nvSpPr>
        <p:spPr>
          <a:xfrm>
            <a:off x="3887055" y="30451"/>
            <a:ext cx="4279045" cy="519638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les propriétaire(s), requérant(s) et éventuel mandataire</a:t>
            </a:r>
          </a:p>
        </p:txBody>
      </p:sp>
    </p:spTree>
    <p:extLst>
      <p:ext uri="{BB962C8B-B14F-4D97-AF65-F5344CB8AC3E}">
        <p14:creationId xmlns:p14="http://schemas.microsoft.com/office/powerpoint/2010/main" val="207049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282424"/>
            <a:ext cx="9144000" cy="260405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tiers du </a:t>
            </a:r>
            <a:r>
              <a:rPr lang="fr-CH" sz="1400" u="sng" dirty="0" smtClean="0"/>
              <a:t>projet</a:t>
            </a:r>
            <a:r>
              <a:rPr lang="fr-CH" sz="1400" u="sng" dirty="0"/>
              <a:t> </a:t>
            </a:r>
            <a:r>
              <a:rPr lang="fr-CH" sz="1400" u="sng" dirty="0" smtClean="0"/>
              <a:t>: </a:t>
            </a:r>
            <a:r>
              <a:rPr lang="fr-CH" sz="1400" u="sng" dirty="0"/>
              <a:t>Saisie du requérant.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74EBD687-B21C-4AFD-8EB2-1D3B2B2D5470}"/>
              </a:ext>
            </a:extLst>
          </p:cNvPr>
          <p:cNvSpPr/>
          <p:nvPr/>
        </p:nvSpPr>
        <p:spPr>
          <a:xfrm>
            <a:off x="1736673" y="1027927"/>
            <a:ext cx="5587691" cy="910311"/>
          </a:xfrm>
          <a:prstGeom prst="wedgeRoundRectCallout">
            <a:avLst>
              <a:gd name="adj1" fmla="val -22948"/>
              <a:gd name="adj2" fmla="val 13978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i="1" dirty="0">
                <a:solidFill>
                  <a:srgbClr val="000000"/>
                </a:solidFill>
              </a:rPr>
              <a:t>Pour simplifier la saisie, le système vous propose de sélectionner la personne si vous l’avez déjà utilisée.</a:t>
            </a:r>
          </a:p>
        </p:txBody>
      </p:sp>
    </p:spTree>
    <p:extLst>
      <p:ext uri="{BB962C8B-B14F-4D97-AF65-F5344CB8AC3E}">
        <p14:creationId xmlns:p14="http://schemas.microsoft.com/office/powerpoint/2010/main" val="2907365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" y="327601"/>
            <a:ext cx="7957678" cy="471056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tiers du projet : Saisie du requérant.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2778D246-9377-4E40-8196-E13352A9A445}"/>
              </a:ext>
            </a:extLst>
          </p:cNvPr>
          <p:cNvSpPr/>
          <p:nvPr/>
        </p:nvSpPr>
        <p:spPr>
          <a:xfrm>
            <a:off x="1437749" y="2919417"/>
            <a:ext cx="4173830" cy="374300"/>
          </a:xfrm>
          <a:prstGeom prst="wedgeRoundRectCallout">
            <a:avLst>
              <a:gd name="adj1" fmla="val -49355"/>
              <a:gd name="adj2" fmla="val -11518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Ajouter </a:t>
            </a:r>
            <a:r>
              <a:rPr lang="fr-CH" i="1" dirty="0" smtClean="0">
                <a:solidFill>
                  <a:srgbClr val="000000"/>
                </a:solidFill>
              </a:rPr>
              <a:t>des </a:t>
            </a:r>
            <a:r>
              <a:rPr lang="fr-CH" i="1" dirty="0">
                <a:solidFill>
                  <a:srgbClr val="000000"/>
                </a:solidFill>
              </a:rPr>
              <a:t>requérant(s)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E8BC9F-91AC-4E53-A8B9-7AB85B72EC6F}"/>
              </a:ext>
            </a:extLst>
          </p:cNvPr>
          <p:cNvSpPr/>
          <p:nvPr/>
        </p:nvSpPr>
        <p:spPr>
          <a:xfrm>
            <a:off x="630661" y="2524683"/>
            <a:ext cx="769834" cy="28538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Bulle rectangulaire à coins arrondis 17">
            <a:extLst>
              <a:ext uri="{FF2B5EF4-FFF2-40B4-BE49-F238E27FC236}">
                <a16:creationId xmlns:a16="http://schemas.microsoft.com/office/drawing/2014/main" id="{74EBD687-B21C-4AFD-8EB2-1D3B2B2D5470}"/>
              </a:ext>
            </a:extLst>
          </p:cNvPr>
          <p:cNvSpPr/>
          <p:nvPr/>
        </p:nvSpPr>
        <p:spPr>
          <a:xfrm>
            <a:off x="2146302" y="892666"/>
            <a:ext cx="4058192" cy="574666"/>
          </a:xfrm>
          <a:prstGeom prst="wedgeRoundRectCallout">
            <a:avLst>
              <a:gd name="adj1" fmla="val -60033"/>
              <a:gd name="adj2" fmla="val -8337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Créer un propriétaire synchronisé avec les informations du requérant</a:t>
            </a:r>
          </a:p>
        </p:txBody>
      </p:sp>
    </p:spTree>
    <p:extLst>
      <p:ext uri="{BB962C8B-B14F-4D97-AF65-F5344CB8AC3E}">
        <p14:creationId xmlns:p14="http://schemas.microsoft.com/office/powerpoint/2010/main" val="414459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intérieur, ordinateur, portable&#10;&#10;Description générée automatiquement">
            <a:extLst>
              <a:ext uri="{FF2B5EF4-FFF2-40B4-BE49-F238E27FC236}">
                <a16:creationId xmlns:a16="http://schemas.microsoft.com/office/drawing/2014/main" id="{A4EC1239-B87E-4F9A-B5DA-8E92CF5D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32" y="391801"/>
            <a:ext cx="6457651" cy="444392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tiers du projet : Saisie du requérant.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2417398" y="794512"/>
            <a:ext cx="4411477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En cas de requérants multiples,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le premier inscrit est considéré comme le </a:t>
            </a:r>
            <a:r>
              <a:rPr lang="fr-CH" b="1" i="1" dirty="0">
                <a:solidFill>
                  <a:srgbClr val="000000"/>
                </a:solidFill>
              </a:rPr>
              <a:t>requérant principal.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4716949-9394-43AD-92ED-FD9EB4FA3AB3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 flipV="1">
            <a:off x="1647735" y="847893"/>
            <a:ext cx="769663" cy="358806"/>
          </a:xfrm>
          <a:prstGeom prst="straightConnector1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angle à coins arrondis 13">
            <a:extLst>
              <a:ext uri="{FF2B5EF4-FFF2-40B4-BE49-F238E27FC236}">
                <a16:creationId xmlns:a16="http://schemas.microsoft.com/office/drawing/2014/main" id="{D90CB807-D15F-4783-9BD3-661964B85101}"/>
              </a:ext>
            </a:extLst>
          </p:cNvPr>
          <p:cNvSpPr/>
          <p:nvPr/>
        </p:nvSpPr>
        <p:spPr>
          <a:xfrm>
            <a:off x="1246683" y="714123"/>
            <a:ext cx="401052" cy="26754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6" y="560804"/>
            <a:ext cx="7272316" cy="367156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tiers du projet : Saisie du mandataire.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Bulle rectangulaire à coins arrondis 17">
            <a:extLst>
              <a:ext uri="{FF2B5EF4-FFF2-40B4-BE49-F238E27FC236}">
                <a16:creationId xmlns:a16="http://schemas.microsoft.com/office/drawing/2014/main" id="{ECF3F790-2F7A-4842-9519-30963DD4C3FA}"/>
              </a:ext>
            </a:extLst>
          </p:cNvPr>
          <p:cNvSpPr/>
          <p:nvPr/>
        </p:nvSpPr>
        <p:spPr>
          <a:xfrm>
            <a:off x="3626264" y="3296150"/>
            <a:ext cx="4821382" cy="821759"/>
          </a:xfrm>
          <a:prstGeom prst="wedgeRoundRectCallout">
            <a:avLst>
              <a:gd name="adj1" fmla="val 18561"/>
              <a:gd name="adj2" fmla="val -12679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Certaines informations sont automatiquement renseignées avec les données de votre compte e-démarches.</a:t>
            </a:r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1107263" y="1336895"/>
            <a:ext cx="5600631" cy="867196"/>
          </a:xfrm>
          <a:prstGeom prst="wedgeRoundRectCallout">
            <a:avLst>
              <a:gd name="adj1" fmla="val -25319"/>
              <a:gd name="adj2" fmla="val 17761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Indiquer ici si vous êtes un mandataire professionnellement qualifié (MPQ) 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et saisir votre identifiant MPQ.</a:t>
            </a:r>
          </a:p>
        </p:txBody>
      </p:sp>
    </p:spTree>
    <p:extLst>
      <p:ext uri="{BB962C8B-B14F-4D97-AF65-F5344CB8AC3E}">
        <p14:creationId xmlns:p14="http://schemas.microsoft.com/office/powerpoint/2010/main" val="68176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93"/>
            <a:ext cx="9144000" cy="48055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Espace </a:t>
            </a:r>
            <a:r>
              <a:rPr lang="fr-CH" sz="1400" u="sng" dirty="0" smtClean="0"/>
              <a:t>d’accueil : Tableau de pilotage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Bulle rectangulaire à coins arrondis 8">
            <a:extLst>
              <a:ext uri="{FF2B5EF4-FFF2-40B4-BE49-F238E27FC236}">
                <a16:creationId xmlns:a16="http://schemas.microsoft.com/office/drawing/2014/main" id="{B8AAB476-2841-4373-961E-D9D2B8E44EBC}"/>
              </a:ext>
            </a:extLst>
          </p:cNvPr>
          <p:cNvSpPr/>
          <p:nvPr/>
        </p:nvSpPr>
        <p:spPr>
          <a:xfrm>
            <a:off x="498195" y="307777"/>
            <a:ext cx="2588559" cy="492539"/>
          </a:xfrm>
          <a:prstGeom prst="wedgeRoundRectCallout">
            <a:avLst>
              <a:gd name="adj1" fmla="val -58091"/>
              <a:gd name="adj2" fmla="val 6686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Votre menu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5" name="Bulle rectangulaire à coins arrondis 9">
            <a:extLst>
              <a:ext uri="{FF2B5EF4-FFF2-40B4-BE49-F238E27FC236}">
                <a16:creationId xmlns:a16="http://schemas.microsoft.com/office/drawing/2014/main" id="{4460A5EE-BF38-42F0-B982-99C8D4BED689}"/>
              </a:ext>
            </a:extLst>
          </p:cNvPr>
          <p:cNvSpPr/>
          <p:nvPr/>
        </p:nvSpPr>
        <p:spPr>
          <a:xfrm>
            <a:off x="4572000" y="4083756"/>
            <a:ext cx="4134980" cy="381737"/>
          </a:xfrm>
          <a:prstGeom prst="wedgeRoundRectCallout">
            <a:avLst>
              <a:gd name="adj1" fmla="val -55325"/>
              <a:gd name="adj2" fmla="val 11792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Les tâches pour votre </a:t>
            </a:r>
            <a:r>
              <a:rPr lang="fr-CH" i="1" dirty="0" smtClean="0">
                <a:solidFill>
                  <a:srgbClr val="000000"/>
                </a:solidFill>
              </a:rPr>
              <a:t>univers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8" name="Bulle rectangulaire à coins arrondis 9">
            <a:extLst>
              <a:ext uri="{FF2B5EF4-FFF2-40B4-BE49-F238E27FC236}">
                <a16:creationId xmlns:a16="http://schemas.microsoft.com/office/drawing/2014/main" id="{B2C52B50-B694-46E5-A2D7-FAF472AE6858}"/>
              </a:ext>
            </a:extLst>
          </p:cNvPr>
          <p:cNvSpPr/>
          <p:nvPr/>
        </p:nvSpPr>
        <p:spPr>
          <a:xfrm>
            <a:off x="7309929" y="662407"/>
            <a:ext cx="1781453" cy="381737"/>
          </a:xfrm>
          <a:prstGeom prst="wedgeRoundRectCallout">
            <a:avLst>
              <a:gd name="adj1" fmla="val -24769"/>
              <a:gd name="adj2" fmla="val -8593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Votre compte</a:t>
            </a:r>
          </a:p>
        </p:txBody>
      </p:sp>
      <p:sp>
        <p:nvSpPr>
          <p:cNvPr id="19" name="Bulle rectangulaire à coins arrondis 9">
            <a:extLst>
              <a:ext uri="{FF2B5EF4-FFF2-40B4-BE49-F238E27FC236}">
                <a16:creationId xmlns:a16="http://schemas.microsoft.com/office/drawing/2014/main" id="{9A1D9908-9D2A-4778-AA99-1EA82387DC84}"/>
              </a:ext>
            </a:extLst>
          </p:cNvPr>
          <p:cNvSpPr/>
          <p:nvPr/>
        </p:nvSpPr>
        <p:spPr>
          <a:xfrm>
            <a:off x="6563778" y="2709314"/>
            <a:ext cx="2226329" cy="492539"/>
          </a:xfrm>
          <a:prstGeom prst="wedgeRoundRectCallout">
            <a:avLst>
              <a:gd name="adj1" fmla="val 29547"/>
              <a:gd name="adj2" fmla="val -14501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Filtres </a:t>
            </a:r>
            <a:r>
              <a:rPr lang="fr-CH" i="1" dirty="0">
                <a:solidFill>
                  <a:schemeClr val="tx1"/>
                </a:solidFill>
              </a:rPr>
              <a:t>d'univers (contexte, rôle…)</a:t>
            </a:r>
          </a:p>
        </p:txBody>
      </p:sp>
      <p:sp>
        <p:nvSpPr>
          <p:cNvPr id="12" name="Bulle rectangulaire à coins arrondis 9">
            <a:extLst>
              <a:ext uri="{FF2B5EF4-FFF2-40B4-BE49-F238E27FC236}">
                <a16:creationId xmlns:a16="http://schemas.microsoft.com/office/drawing/2014/main" id="{73AC6A38-5CA9-1542-8021-8C4DE44F6505}"/>
              </a:ext>
            </a:extLst>
          </p:cNvPr>
          <p:cNvSpPr/>
          <p:nvPr/>
        </p:nvSpPr>
        <p:spPr>
          <a:xfrm>
            <a:off x="2691507" y="1571546"/>
            <a:ext cx="2883957" cy="337864"/>
          </a:xfrm>
          <a:prstGeom prst="wedgeRoundRectCallout">
            <a:avLst>
              <a:gd name="adj1" fmla="val -56799"/>
              <a:gd name="adj2" fmla="val 16896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Votre </a:t>
            </a:r>
            <a:r>
              <a:rPr lang="fr-CH" i="1" dirty="0" smtClean="0">
                <a:solidFill>
                  <a:srgbClr val="000000"/>
                </a:solidFill>
              </a:rPr>
              <a:t>synthèse d'activités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8" grpId="0" animBg="1"/>
      <p:bldP spid="1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0" y="365566"/>
            <a:ext cx="7779530" cy="357805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tiers du projet : Saisie du propriétaire.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B58FF137-7875-4CD2-99EA-227A44250FAD}"/>
              </a:ext>
            </a:extLst>
          </p:cNvPr>
          <p:cNvSpPr/>
          <p:nvPr/>
        </p:nvSpPr>
        <p:spPr>
          <a:xfrm>
            <a:off x="2607181" y="627225"/>
            <a:ext cx="5975684" cy="570827"/>
          </a:xfrm>
          <a:prstGeom prst="wedgeRoundRectCallout">
            <a:avLst>
              <a:gd name="adj1" fmla="val -61034"/>
              <a:gd name="adj2" fmla="val 130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Si un requérant est synchronisé avec un propriétaire … </a:t>
            </a:r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1654342" y="3216255"/>
            <a:ext cx="5975684" cy="570827"/>
          </a:xfrm>
          <a:prstGeom prst="wedgeRoundRectCallout">
            <a:avLst>
              <a:gd name="adj1" fmla="val -44013"/>
              <a:gd name="adj2" fmla="val -9327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… Les informations du propriétaire sont en lecture seule</a:t>
            </a:r>
          </a:p>
        </p:txBody>
      </p:sp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31783589-A7AE-459D-AE29-3508F7D4FA6D}"/>
              </a:ext>
            </a:extLst>
          </p:cNvPr>
          <p:cNvSpPr/>
          <p:nvPr/>
        </p:nvSpPr>
        <p:spPr>
          <a:xfrm>
            <a:off x="2607181" y="627224"/>
            <a:ext cx="5975684" cy="570827"/>
          </a:xfrm>
          <a:prstGeom prst="wedgeRoundRectCallout">
            <a:avLst>
              <a:gd name="adj1" fmla="val 26334"/>
              <a:gd name="adj2" fmla="val 10165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Si un requérant est synchronisé avec un propriétaire … </a:t>
            </a:r>
          </a:p>
        </p:txBody>
      </p:sp>
    </p:spTree>
    <p:extLst>
      <p:ext uri="{BB962C8B-B14F-4D97-AF65-F5344CB8AC3E}">
        <p14:creationId xmlns:p14="http://schemas.microsoft.com/office/powerpoint/2010/main" val="2138824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" y="280802"/>
            <a:ext cx="8086993" cy="486269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Renseigner les thématiques constructives.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1198703" y="1424844"/>
            <a:ext cx="6886964" cy="1223106"/>
          </a:xfrm>
          <a:prstGeom prst="wedgeRoundRectCallout">
            <a:avLst>
              <a:gd name="adj1" fmla="val -17496"/>
              <a:gd name="adj2" fmla="val -7280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chemeClr val="tx1"/>
                </a:solidFill>
              </a:rPr>
              <a:t>Cet onglet présente les thématiques constructives. Elles s'affichent en fonction des réponses faites dans l'onglet "Projet".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Elles contiennent des questions thématiques, des formulaires </a:t>
            </a:r>
            <a:r>
              <a:rPr lang="fr-CH" i="1" dirty="0" smtClean="0">
                <a:solidFill>
                  <a:schemeClr val="tx1"/>
                </a:solidFill>
              </a:rPr>
              <a:t>numériques</a:t>
            </a:r>
            <a:r>
              <a:rPr lang="fr-CH" i="1" dirty="0" smtClean="0">
                <a:solidFill>
                  <a:srgbClr val="000000"/>
                </a:solidFill>
              </a:rPr>
              <a:t> et des documents à joindre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2614753" y="3450494"/>
            <a:ext cx="5600631" cy="1223106"/>
          </a:xfrm>
          <a:prstGeom prst="wedgeRoundRectCallout">
            <a:avLst>
              <a:gd name="adj1" fmla="val -9106"/>
              <a:gd name="adj2" fmla="val 7048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Pour naviguer entre les thématiques, cliquer sur le bouton correspondant, ou utiliser les boutons de navigation ci-dessous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2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" y="280802"/>
            <a:ext cx="8086993" cy="486269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1935303" y="506029"/>
            <a:ext cx="2980141" cy="586394"/>
          </a:xfrm>
          <a:prstGeom prst="wedgeRoundRectCallout">
            <a:avLst>
              <a:gd name="adj1" fmla="val 4995"/>
              <a:gd name="adj2" fmla="val 10496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Questions thématiques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8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5975629" y="307777"/>
            <a:ext cx="2980141" cy="586394"/>
          </a:xfrm>
          <a:prstGeom prst="wedgeRoundRectCallout">
            <a:avLst>
              <a:gd name="adj1" fmla="val 4995"/>
              <a:gd name="adj2" fmla="val 10496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Raccourcis de réponses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5497653" y="1846046"/>
            <a:ext cx="3570147" cy="1163853"/>
          </a:xfrm>
          <a:prstGeom prst="wedgeRoundRectCallout">
            <a:avLst>
              <a:gd name="adj1" fmla="val -76604"/>
              <a:gd name="adj2" fmla="val -7513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Selon les réponses, des formulaires </a:t>
            </a:r>
            <a:r>
              <a:rPr lang="fr-CH" i="1" dirty="0" smtClean="0">
                <a:solidFill>
                  <a:schemeClr val="tx1"/>
                </a:solidFill>
              </a:rPr>
              <a:t>numériques</a:t>
            </a:r>
            <a:r>
              <a:rPr lang="fr-CH" i="1" dirty="0" smtClean="0">
                <a:solidFill>
                  <a:srgbClr val="000000"/>
                </a:solidFill>
              </a:rPr>
              <a:t> ou des documents peuvent s'ajouter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5AEF9217-7544-475A-B22F-9FF45196E809}"/>
              </a:ext>
            </a:extLst>
          </p:cNvPr>
          <p:cNvSpPr/>
          <p:nvPr/>
        </p:nvSpPr>
        <p:spPr>
          <a:xfrm>
            <a:off x="5305113" y="3579597"/>
            <a:ext cx="3570147" cy="700304"/>
          </a:xfrm>
          <a:prstGeom prst="wedgeRoundRectCallout">
            <a:avLst>
              <a:gd name="adj1" fmla="val -66466"/>
              <a:gd name="adj2" fmla="val -2275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Zone de gestion des documents de la thématique.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80" y="307777"/>
            <a:ext cx="7359650" cy="497731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formulaires numériques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4819649" y="307777"/>
            <a:ext cx="4105479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de thématique avec questions, formulaires et documents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3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4819650" y="1439927"/>
            <a:ext cx="4105478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Les formulaires </a:t>
            </a:r>
            <a:r>
              <a:rPr lang="fr-CH" i="1" dirty="0" smtClean="0">
                <a:solidFill>
                  <a:schemeClr val="tx1"/>
                </a:solidFill>
              </a:rPr>
              <a:t>numériques</a:t>
            </a:r>
            <a:r>
              <a:rPr lang="fr-CH" i="1" dirty="0" smtClean="0">
                <a:solidFill>
                  <a:srgbClr val="000000"/>
                </a:solidFill>
              </a:rPr>
              <a:t> remplacent les formulaires PDF à joindre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905608" y="1854530"/>
            <a:ext cx="3796097" cy="570827"/>
          </a:xfrm>
          <a:prstGeom prst="wedgeRoundRectCallout">
            <a:avLst>
              <a:gd name="adj1" fmla="val -40585"/>
              <a:gd name="adj2" fmla="val 8248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Formulaire à compléter (</a:t>
            </a:r>
            <a:r>
              <a:rPr lang="fr-CH" i="1" dirty="0" smtClean="0">
                <a:solidFill>
                  <a:schemeClr val="tx1"/>
                </a:solidFill>
              </a:rPr>
              <a:t>rond bleu)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905607" y="3128217"/>
            <a:ext cx="3796097" cy="570827"/>
          </a:xfrm>
          <a:prstGeom prst="wedgeRoundRectCallout">
            <a:avLst>
              <a:gd name="adj1" fmla="val -40251"/>
              <a:gd name="adj2" fmla="val -7658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Formulaire complet (rond vert)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5855368" y="2871124"/>
            <a:ext cx="3026771" cy="827919"/>
          </a:xfrm>
          <a:prstGeom prst="wedgeRoundRectCallout">
            <a:avLst>
              <a:gd name="adj1" fmla="val 27162"/>
              <a:gd name="adj2" fmla="val -7547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Lien vers des </a:t>
            </a:r>
            <a:r>
              <a:rPr lang="fr-CH" i="1" dirty="0" smtClean="0">
                <a:solidFill>
                  <a:schemeClr val="tx1"/>
                </a:solidFill>
              </a:rPr>
              <a:t>informations utiles pour remplir le formulaire</a:t>
            </a:r>
            <a:endParaRPr lang="fr-C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7" y="307777"/>
            <a:ext cx="7934306" cy="514350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formulaires numériques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833053" y="2023286"/>
            <a:ext cx="4519997" cy="570827"/>
          </a:xfrm>
          <a:prstGeom prst="wedgeRoundRectCallout">
            <a:avLst>
              <a:gd name="adj1" fmla="val -20512"/>
              <a:gd name="adj2" fmla="val 8805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Chaque formulaire s'ouvre en accordéon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066983FB-DAAD-4AC0-9F90-2F02C2F6E927}"/>
              </a:ext>
            </a:extLst>
          </p:cNvPr>
          <p:cNvSpPr/>
          <p:nvPr/>
        </p:nvSpPr>
        <p:spPr>
          <a:xfrm>
            <a:off x="4257090" y="4570915"/>
            <a:ext cx="4503626" cy="418160"/>
          </a:xfrm>
          <a:prstGeom prst="wedgeRoundRectCallout">
            <a:avLst>
              <a:gd name="adj1" fmla="val -4023"/>
              <a:gd name="adj2" fmla="val -13012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Informations sur la donnée à saisir</a:t>
            </a: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066983FB-DAAD-4AC0-9F90-2F02C2F6E927}"/>
              </a:ext>
            </a:extLst>
          </p:cNvPr>
          <p:cNvSpPr/>
          <p:nvPr/>
        </p:nvSpPr>
        <p:spPr>
          <a:xfrm>
            <a:off x="4397181" y="3164354"/>
            <a:ext cx="4503626" cy="418160"/>
          </a:xfrm>
          <a:prstGeom prst="wedgeRoundRectCallout">
            <a:avLst>
              <a:gd name="adj1" fmla="val 32213"/>
              <a:gd name="adj2" fmla="val -6482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Voir un aperçu du résultat en PDF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3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270890"/>
            <a:ext cx="7382741" cy="4872609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formulaires numériques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2349499" y="381442"/>
            <a:ext cx="3465763" cy="361776"/>
          </a:xfrm>
          <a:prstGeom prst="wedgeRoundRectCallout">
            <a:avLst>
              <a:gd name="adj1" fmla="val -63803"/>
              <a:gd name="adj2" fmla="val -4717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chemeClr val="tx1"/>
                </a:solidFill>
              </a:rPr>
              <a:t>Point vert = formulaire complet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066983FB-DAAD-4AC0-9F90-2F02C2F6E927}"/>
              </a:ext>
            </a:extLst>
          </p:cNvPr>
          <p:cNvSpPr/>
          <p:nvPr/>
        </p:nvSpPr>
        <p:spPr>
          <a:xfrm>
            <a:off x="1815575" y="4459193"/>
            <a:ext cx="5343214" cy="639325"/>
          </a:xfrm>
          <a:prstGeom prst="wedgeRoundRectCallout">
            <a:avLst>
              <a:gd name="adj1" fmla="val -62396"/>
              <a:gd name="adj2" fmla="val 3177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Pour </a:t>
            </a:r>
            <a:r>
              <a:rPr lang="fr-CH" i="1" dirty="0" smtClean="0">
                <a:solidFill>
                  <a:schemeClr val="tx1"/>
                </a:solidFill>
              </a:rPr>
              <a:t>certains formulaires multiples (p.ex. B04)</a:t>
            </a:r>
            <a:r>
              <a:rPr lang="fr-CH" i="1" dirty="0" smtClean="0">
                <a:solidFill>
                  <a:srgbClr val="000000"/>
                </a:solidFill>
              </a:rPr>
              <a:t>, bouton pour ajouter un formulaire du même type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6319201" y="63246"/>
            <a:ext cx="2764677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de formulaire </a:t>
            </a:r>
            <a:r>
              <a:rPr lang="fr-CH" i="1" dirty="0" smtClean="0">
                <a:solidFill>
                  <a:schemeClr val="tx1"/>
                </a:solidFill>
              </a:rPr>
              <a:t>numérique</a:t>
            </a:r>
            <a:r>
              <a:rPr lang="fr-CH" i="1" dirty="0" smtClean="0">
                <a:solidFill>
                  <a:srgbClr val="000000"/>
                </a:solidFill>
              </a:rPr>
              <a:t> complété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3176549" y="1467462"/>
            <a:ext cx="1693901" cy="1136038"/>
          </a:xfrm>
          <a:prstGeom prst="wedgeRoundRectCallout">
            <a:avLst>
              <a:gd name="adj1" fmla="val -63803"/>
              <a:gd name="adj2" fmla="val -4717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Données obligatoires *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renseignées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80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10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3" y="343822"/>
            <a:ext cx="7783897" cy="4799677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6319201" y="63246"/>
            <a:ext cx="2764677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de thématique incomplète</a:t>
            </a:r>
            <a:endParaRPr lang="fr-CH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0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</a:t>
            </a:r>
            <a:r>
              <a:rPr lang="fr-CH" sz="1400" u="sng" dirty="0" smtClean="0"/>
              <a:t>constructives : signatures spécifiques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6" y="925719"/>
            <a:ext cx="7551771" cy="190447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214604" y="351113"/>
            <a:ext cx="8827796" cy="52412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Les signatures de la fiche de signatures valent pour les formulaires numériques. Mais certains formulaires peuvent requérir des signatures additionnelles</a:t>
            </a:r>
            <a:endParaRPr lang="fr-CH" b="1" i="1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36" y="3527036"/>
            <a:ext cx="7551771" cy="783316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3324497" y="1205569"/>
            <a:ext cx="4231784" cy="517971"/>
          </a:xfrm>
          <a:prstGeom prst="wedgeRoundRectCallout">
            <a:avLst>
              <a:gd name="adj1" fmla="val -57837"/>
              <a:gd name="adj2" fmla="val -3335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pour M03 : Abattage d'arbre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3879063" y="2065735"/>
            <a:ext cx="4460603" cy="517971"/>
          </a:xfrm>
          <a:prstGeom prst="wedgeRoundRectCallout">
            <a:avLst>
              <a:gd name="adj1" fmla="val -56497"/>
              <a:gd name="adj2" fmla="val -1121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Si le tiers concerné n'est pas référencé dans le dossier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284965" y="3059479"/>
            <a:ext cx="3084768" cy="517971"/>
          </a:xfrm>
          <a:prstGeom prst="wedgeRoundRectCallout">
            <a:avLst>
              <a:gd name="adj1" fmla="val -25168"/>
              <a:gd name="adj2" fmla="val 12282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Imprimer et faire signer le formulaire spécifique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1212063" y="4412738"/>
            <a:ext cx="4443669" cy="517971"/>
          </a:xfrm>
          <a:prstGeom prst="wedgeRoundRectCallout">
            <a:avLst>
              <a:gd name="adj1" fmla="val -29590"/>
              <a:gd name="adj2" fmla="val -9212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Charger le document signé directement dans le formulaire numérique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2750125"/>
            <a:ext cx="9047222" cy="234892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65" y="3447846"/>
            <a:ext cx="8604592" cy="1022755"/>
          </a:xfrm>
          <a:prstGeom prst="rect">
            <a:avLst/>
          </a:prstGeom>
        </p:spPr>
      </p:pic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3879063" y="2800494"/>
            <a:ext cx="4460602" cy="517971"/>
          </a:xfrm>
          <a:prstGeom prst="wedgeRoundRectCallout">
            <a:avLst>
              <a:gd name="adj1" fmla="val 21705"/>
              <a:gd name="adj2" fmla="val 102391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Une section de formulaire à signer s'ajoute en bas du formulaire numérique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1188631" y="4412737"/>
            <a:ext cx="5510041" cy="517971"/>
          </a:xfrm>
          <a:prstGeom prst="wedgeRoundRectCallout">
            <a:avLst>
              <a:gd name="adj1" fmla="val -26924"/>
              <a:gd name="adj2" fmla="val -761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Le formulaire doit être imprimé, signé et chargé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87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" y="280802"/>
            <a:ext cx="8086993" cy="486269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Ajout de documents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307776"/>
            <a:ext cx="9047222" cy="479127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9" y="779462"/>
            <a:ext cx="8664779" cy="2400751"/>
          </a:xfrm>
          <a:prstGeom prst="rect">
            <a:avLst/>
          </a:prstGeom>
        </p:spPr>
      </p:pic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962192" y="3366484"/>
            <a:ext cx="5975684" cy="570827"/>
          </a:xfrm>
          <a:prstGeom prst="wedgeRoundRectCallout">
            <a:avLst>
              <a:gd name="adj1" fmla="val -38912"/>
              <a:gd name="adj2" fmla="val -13109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Ajouter un document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4303025" y="288800"/>
            <a:ext cx="4784928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Les documents peuvent être ajoutés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dans chaque thématique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et dans l'onglet Documents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E8BC9F-91AC-4E53-A8B9-7AB85B72EC6F}"/>
              </a:ext>
            </a:extLst>
          </p:cNvPr>
          <p:cNvSpPr/>
          <p:nvPr/>
        </p:nvSpPr>
        <p:spPr>
          <a:xfrm>
            <a:off x="1428749" y="2752142"/>
            <a:ext cx="454345" cy="28538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5699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" y="280802"/>
            <a:ext cx="8086993" cy="486269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Ajout de documents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307776"/>
            <a:ext cx="9047222" cy="479127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9" y="779462"/>
            <a:ext cx="8664779" cy="24007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260348" y="779461"/>
            <a:ext cx="8664779" cy="240075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751" y="1253574"/>
            <a:ext cx="6950299" cy="1867924"/>
          </a:xfrm>
          <a:prstGeom prst="rect">
            <a:avLst/>
          </a:prstGeom>
        </p:spPr>
      </p:pic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B0CBE274-CA0B-46F7-9842-4D54710FEAB5}"/>
              </a:ext>
            </a:extLst>
          </p:cNvPr>
          <p:cNvSpPr/>
          <p:nvPr/>
        </p:nvSpPr>
        <p:spPr>
          <a:xfrm>
            <a:off x="577379" y="898801"/>
            <a:ext cx="4221968" cy="368394"/>
          </a:xfrm>
          <a:prstGeom prst="wedgeRoundRectCallout">
            <a:avLst>
              <a:gd name="adj1" fmla="val 19851"/>
              <a:gd name="adj2" fmla="val 12224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Fichiers PDF ou images uniquement</a:t>
            </a: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357F92F9-AD6B-46FE-A118-695BA27FEC20}"/>
              </a:ext>
            </a:extLst>
          </p:cNvPr>
          <p:cNvSpPr/>
          <p:nvPr/>
        </p:nvSpPr>
        <p:spPr>
          <a:xfrm>
            <a:off x="3508152" y="2275900"/>
            <a:ext cx="3654776" cy="389789"/>
          </a:xfrm>
          <a:prstGeom prst="wedgeRoundRectCallout">
            <a:avLst>
              <a:gd name="adj1" fmla="val -71014"/>
              <a:gd name="adj2" fmla="val -3597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Sélection d’un fichier</a:t>
            </a:r>
          </a:p>
        </p:txBody>
      </p:sp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B688946D-6A44-4876-94B6-0215AA21695B}"/>
              </a:ext>
            </a:extLst>
          </p:cNvPr>
          <p:cNvSpPr/>
          <p:nvPr/>
        </p:nvSpPr>
        <p:spPr>
          <a:xfrm>
            <a:off x="4528100" y="1531338"/>
            <a:ext cx="3654776" cy="389789"/>
          </a:xfrm>
          <a:prstGeom prst="wedgeRoundRectCallout">
            <a:avLst>
              <a:gd name="adj1" fmla="val -64736"/>
              <a:gd name="adj2" fmla="val 8344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Rappel du type de document</a:t>
            </a:r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DF0C75E6-4948-485B-98B2-EC194EE7CA87}"/>
              </a:ext>
            </a:extLst>
          </p:cNvPr>
          <p:cNvSpPr/>
          <p:nvPr/>
        </p:nvSpPr>
        <p:spPr>
          <a:xfrm>
            <a:off x="707757" y="3348856"/>
            <a:ext cx="4849786" cy="606079"/>
          </a:xfrm>
          <a:prstGeom prst="wedgeRoundRectCallout">
            <a:avLst>
              <a:gd name="adj1" fmla="val -37383"/>
              <a:gd name="adj2" fmla="val -10543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Cocher la case pour ajouter plusieurs fichiers à la suite sans refermer cette fenêtre</a:t>
            </a:r>
          </a:p>
        </p:txBody>
      </p:sp>
    </p:spTree>
    <p:extLst>
      <p:ext uri="{BB962C8B-B14F-4D97-AF65-F5344CB8AC3E}">
        <p14:creationId xmlns:p14="http://schemas.microsoft.com/office/powerpoint/2010/main" val="219992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497" y="671387"/>
            <a:ext cx="2749691" cy="3892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Créer une </a:t>
            </a:r>
            <a:r>
              <a:rPr lang="fr-CH" sz="1400" u="sng" dirty="0" smtClean="0"/>
              <a:t>nouvelle demande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7AEF86-A6F9-4553-991B-C0B8CBA5F99A}"/>
              </a:ext>
            </a:extLst>
          </p:cNvPr>
          <p:cNvSpPr/>
          <p:nvPr/>
        </p:nvSpPr>
        <p:spPr>
          <a:xfrm>
            <a:off x="3324497" y="2617763"/>
            <a:ext cx="2595352" cy="93889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687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" y="280802"/>
            <a:ext cx="8086993" cy="4862698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ajout de documents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307776"/>
            <a:ext cx="9047222" cy="479127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9" y="779462"/>
            <a:ext cx="8664779" cy="2400751"/>
          </a:xfrm>
          <a:prstGeom prst="rect">
            <a:avLst/>
          </a:prstGeom>
        </p:spPr>
      </p:pic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2213142" y="1847172"/>
            <a:ext cx="5975684" cy="570827"/>
          </a:xfrm>
          <a:prstGeom prst="wedgeRoundRectCallout">
            <a:avLst>
              <a:gd name="adj1" fmla="val -38912"/>
              <a:gd name="adj2" fmla="val -13109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Ajouter des documents par lot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0" y="357975"/>
            <a:ext cx="8583418" cy="500358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ajout de documents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1619379" y="307777"/>
            <a:ext cx="5975684" cy="570827"/>
          </a:xfrm>
          <a:prstGeom prst="wedgeRoundRectCallout">
            <a:avLst>
              <a:gd name="adj1" fmla="val 13618"/>
              <a:gd name="adj2" fmla="val 11882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Glisser les fichiers depuis votre explorateur de fichiers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4262967" y="1348164"/>
            <a:ext cx="4662161" cy="1403503"/>
          </a:xfrm>
          <a:prstGeom prst="wedgeRoundRectCallout">
            <a:avLst>
              <a:gd name="adj1" fmla="val -67029"/>
              <a:gd name="adj2" fmla="val 1402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400" i="1" dirty="0">
                <a:solidFill>
                  <a:srgbClr val="000000"/>
                </a:solidFill>
              </a:rPr>
              <a:t>Si le nom d'un fichier </a:t>
            </a:r>
            <a:r>
              <a:rPr lang="fr-CH" sz="1400" i="1" dirty="0" smtClean="0">
                <a:solidFill>
                  <a:srgbClr val="000000"/>
                </a:solidFill>
              </a:rPr>
              <a:t>commence </a:t>
            </a:r>
            <a:r>
              <a:rPr lang="fr-CH" sz="1400" i="1" dirty="0">
                <a:solidFill>
                  <a:srgbClr val="000000"/>
                </a:solidFill>
              </a:rPr>
              <a:t>par le type de </a:t>
            </a:r>
            <a:r>
              <a:rPr lang="fr-CH" sz="1400" i="1" dirty="0" smtClean="0">
                <a:solidFill>
                  <a:srgbClr val="000000"/>
                </a:solidFill>
              </a:rPr>
              <a:t>document, alors le </a:t>
            </a:r>
            <a:r>
              <a:rPr lang="fr-CH" sz="1400" i="1" dirty="0">
                <a:solidFill>
                  <a:srgbClr val="000000"/>
                </a:solidFill>
              </a:rPr>
              <a:t>type </a:t>
            </a:r>
            <a:r>
              <a:rPr lang="fr-CH" sz="1400" i="1" dirty="0" smtClean="0">
                <a:solidFill>
                  <a:srgbClr val="000000"/>
                </a:solidFill>
              </a:rPr>
              <a:t>est </a:t>
            </a:r>
            <a:r>
              <a:rPr lang="fr-CH" sz="1400" i="1" dirty="0">
                <a:solidFill>
                  <a:srgbClr val="000000"/>
                </a:solidFill>
              </a:rPr>
              <a:t>automatiquement </a:t>
            </a:r>
            <a:r>
              <a:rPr lang="fr-CH" sz="1400" i="1" dirty="0" smtClean="0">
                <a:solidFill>
                  <a:srgbClr val="000000"/>
                </a:solidFill>
              </a:rPr>
              <a:t>appliqué</a:t>
            </a:r>
          </a:p>
          <a:p>
            <a:endParaRPr lang="fr-CH" sz="1400" i="1" dirty="0">
              <a:solidFill>
                <a:srgbClr val="000000"/>
              </a:solidFill>
            </a:endParaRPr>
          </a:p>
          <a:p>
            <a:r>
              <a:rPr lang="fr-CH" sz="1400" i="1" dirty="0">
                <a:solidFill>
                  <a:srgbClr val="000000"/>
                </a:solidFill>
              </a:rPr>
              <a:t>Sinon, définir manuellement le type de </a:t>
            </a:r>
            <a:r>
              <a:rPr lang="fr-CH" sz="1400" i="1" dirty="0" smtClean="0">
                <a:solidFill>
                  <a:srgbClr val="000000"/>
                </a:solidFill>
              </a:rPr>
              <a:t>document</a:t>
            </a:r>
          </a:p>
          <a:p>
            <a:endParaRPr lang="fr-CH" sz="1400" i="1" dirty="0">
              <a:solidFill>
                <a:srgbClr val="000000"/>
              </a:solidFill>
            </a:endParaRPr>
          </a:p>
          <a:p>
            <a:r>
              <a:rPr lang="fr-CH" sz="1400" i="1" dirty="0" smtClean="0">
                <a:solidFill>
                  <a:srgbClr val="000000"/>
                </a:solidFill>
              </a:rPr>
              <a:t>Les descriptions sont reprises des noms de fichiers</a:t>
            </a:r>
            <a:endParaRPr lang="fr-CH" sz="1400" i="1" dirty="0">
              <a:solidFill>
                <a:srgbClr val="000000"/>
              </a:solidFill>
            </a:endParaRPr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880532" y="3133496"/>
            <a:ext cx="4991563" cy="858537"/>
          </a:xfrm>
          <a:prstGeom prst="wedgeRoundRectCallout">
            <a:avLst>
              <a:gd name="adj1" fmla="val -54729"/>
              <a:gd name="adj2" fmla="val -5134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Intégrer les documents.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Seront pris uniquement les fichiers dont le type est indiqué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</a:t>
            </a:r>
            <a:r>
              <a:rPr lang="fr-CH" sz="1400" u="sng" dirty="0" smtClean="0"/>
              <a:t>: ajout de documents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1" y="627075"/>
            <a:ext cx="8844412" cy="409732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3810001" y="307777"/>
            <a:ext cx="5115128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d'une section Documents complétée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1260642" y="4542142"/>
            <a:ext cx="5975684" cy="446934"/>
          </a:xfrm>
          <a:prstGeom prst="wedgeRoundRectCallout">
            <a:avLst>
              <a:gd name="adj1" fmla="val -32855"/>
              <a:gd name="adj2" fmla="val -8437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Plusieurs fichiers pour un document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315AC70B-C7C8-41CC-A195-14D849BD9A6C}"/>
              </a:ext>
            </a:extLst>
          </p:cNvPr>
          <p:cNvSpPr/>
          <p:nvPr/>
        </p:nvSpPr>
        <p:spPr>
          <a:xfrm>
            <a:off x="6191250" y="1325627"/>
            <a:ext cx="2238876" cy="570827"/>
          </a:xfrm>
          <a:prstGeom prst="wedgeRoundRectCallout">
            <a:avLst>
              <a:gd name="adj1" fmla="val 57338"/>
              <a:gd name="adj2" fmla="val 2909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Gestion de fichiers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2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9" y="425364"/>
            <a:ext cx="7999241" cy="4636591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6319201" y="63246"/>
            <a:ext cx="2764677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Exemple de thématique complète</a:t>
            </a:r>
            <a:endParaRPr lang="fr-CH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1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9" y="152400"/>
            <a:ext cx="6872565" cy="490855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thématiques constructives : documents joints.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B1B23-1E5F-4AD4-8F6E-2C3AFF2BAB35}"/>
              </a:ext>
            </a:extLst>
          </p:cNvPr>
          <p:cNvSpPr/>
          <p:nvPr/>
        </p:nvSpPr>
        <p:spPr>
          <a:xfrm>
            <a:off x="2184261" y="306066"/>
            <a:ext cx="747274" cy="23851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3971297" y="63246"/>
            <a:ext cx="5112581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L'onglet Documents regroupe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les documents généraux de la demande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et les documents de chaque thématique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3971297" y="1454356"/>
            <a:ext cx="5112581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Tous les fichiers déjà chargés dans les thématiques se retrouvent ici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3971297" y="2845466"/>
            <a:ext cx="5112581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Compléter les documents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par le chargement de fichiers en lot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ou par un ajout unitaire avec le bouton +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3971297" y="4236577"/>
            <a:ext cx="5112581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Au final, au moins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tous les documents exigés (points rouges)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doivent être complétés (point vert)</a:t>
            </a:r>
            <a:endParaRPr lang="fr-CH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2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6" y="443693"/>
            <a:ext cx="6780544" cy="468180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Vérifier la bonne facture du dossier.</a:t>
            </a:r>
            <a:endParaRPr lang="fr-CH" sz="14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EAD2-91BD-43F9-B23A-A0F3D84E7402}"/>
              </a:ext>
            </a:extLst>
          </p:cNvPr>
          <p:cNvSpPr/>
          <p:nvPr/>
        </p:nvSpPr>
        <p:spPr>
          <a:xfrm>
            <a:off x="3324497" y="2147270"/>
            <a:ext cx="534738" cy="30400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Bulle rectangulaire à coins arrondis 17">
            <a:extLst>
              <a:ext uri="{FF2B5EF4-FFF2-40B4-BE49-F238E27FC236}">
                <a16:creationId xmlns:a16="http://schemas.microsoft.com/office/drawing/2014/main" id="{4F7E9E51-98C0-4BF6-8815-6301FD011479}"/>
              </a:ext>
            </a:extLst>
          </p:cNvPr>
          <p:cNvSpPr/>
          <p:nvPr/>
        </p:nvSpPr>
        <p:spPr>
          <a:xfrm>
            <a:off x="2462625" y="954936"/>
            <a:ext cx="5665256" cy="911081"/>
          </a:xfrm>
          <a:prstGeom prst="wedgeRoundRectCallout">
            <a:avLst>
              <a:gd name="adj1" fmla="val 15213"/>
              <a:gd name="adj2" fmla="val -6943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Outil "Vérifier"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disponible dans l'onglet "Soumission"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et en permanence dans le bandeau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0DEAD2-91BD-43F9-B23A-A0F3D84E7402}"/>
              </a:ext>
            </a:extLst>
          </p:cNvPr>
          <p:cNvSpPr/>
          <p:nvPr/>
        </p:nvSpPr>
        <p:spPr>
          <a:xfrm>
            <a:off x="5879737" y="432748"/>
            <a:ext cx="534738" cy="30400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Bulle rectangulaire à coins arrondis 17">
            <a:extLst>
              <a:ext uri="{FF2B5EF4-FFF2-40B4-BE49-F238E27FC236}">
                <a16:creationId xmlns:a16="http://schemas.microsoft.com/office/drawing/2014/main" id="{4F7E9E51-98C0-4BF6-8815-6301FD011479}"/>
              </a:ext>
            </a:extLst>
          </p:cNvPr>
          <p:cNvSpPr/>
          <p:nvPr/>
        </p:nvSpPr>
        <p:spPr>
          <a:xfrm>
            <a:off x="2462625" y="954936"/>
            <a:ext cx="5665256" cy="911081"/>
          </a:xfrm>
          <a:prstGeom prst="wedgeRoundRectCallout">
            <a:avLst>
              <a:gd name="adj1" fmla="val -28456"/>
              <a:gd name="adj2" fmla="val 7162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Outil "Vérifier"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disponible dans l'onglet "Soumission" </a:t>
            </a:r>
          </a:p>
          <a:p>
            <a:pPr algn="ctr"/>
            <a:r>
              <a:rPr lang="fr-CH" i="1" dirty="0" smtClean="0">
                <a:solidFill>
                  <a:srgbClr val="000000"/>
                </a:solidFill>
              </a:rPr>
              <a:t>et en permanence dans le bandeau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767755-06C2-4047-A1F5-15E0A0BFF2B3}"/>
              </a:ext>
            </a:extLst>
          </p:cNvPr>
          <p:cNvSpPr/>
          <p:nvPr/>
        </p:nvSpPr>
        <p:spPr>
          <a:xfrm>
            <a:off x="320040" y="340902"/>
            <a:ext cx="8493759" cy="47783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E4F64BA-55D2-4D9E-8115-575A9C6B3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6" y="3857405"/>
            <a:ext cx="4040177" cy="1094371"/>
          </a:xfrm>
          <a:prstGeom prst="rect">
            <a:avLst/>
          </a:prstGeom>
        </p:spPr>
      </p:pic>
      <p:pic>
        <p:nvPicPr>
          <p:cNvPr id="18" name="Image 1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1677ADB-DC55-4574-8107-1B46959E6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78" y="3857405"/>
            <a:ext cx="4062664" cy="1139345"/>
          </a:xfrm>
          <a:prstGeom prst="rect">
            <a:avLst/>
          </a:prstGeom>
        </p:spPr>
      </p:pic>
      <p:sp>
        <p:nvSpPr>
          <p:cNvPr id="19" name="Rectangle à coins arrondis 13">
            <a:extLst>
              <a:ext uri="{FF2B5EF4-FFF2-40B4-BE49-F238E27FC236}">
                <a16:creationId xmlns:a16="http://schemas.microsoft.com/office/drawing/2014/main" id="{B4EFDBBF-432B-4DA3-BCD1-6B3A773D2D4D}"/>
              </a:ext>
            </a:extLst>
          </p:cNvPr>
          <p:cNvSpPr/>
          <p:nvPr/>
        </p:nvSpPr>
        <p:spPr>
          <a:xfrm>
            <a:off x="2579377" y="2760379"/>
            <a:ext cx="5112581" cy="82437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La vérification permet de s’assurer 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que la demande est techniquement complète</a:t>
            </a:r>
          </a:p>
        </p:txBody>
      </p:sp>
    </p:spTree>
    <p:extLst>
      <p:ext uri="{BB962C8B-B14F-4D97-AF65-F5344CB8AC3E}">
        <p14:creationId xmlns:p14="http://schemas.microsoft.com/office/powerpoint/2010/main" val="3050944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20" grpId="0" animBg="1"/>
      <p:bldP spid="21" grpId="0" animBg="1"/>
      <p:bldP spid="16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7" y="307777"/>
            <a:ext cx="8720301" cy="4783794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Vérifier la bonne facture du dossier : Des erreurs dans la demande.</a:t>
            </a: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608232AC-A69C-44F7-84CC-48D05A217973}"/>
              </a:ext>
            </a:extLst>
          </p:cNvPr>
          <p:cNvSpPr/>
          <p:nvPr/>
        </p:nvSpPr>
        <p:spPr>
          <a:xfrm>
            <a:off x="2787650" y="250793"/>
            <a:ext cx="6272895" cy="418160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i="1" dirty="0">
                <a:solidFill>
                  <a:srgbClr val="000000"/>
                </a:solidFill>
              </a:rPr>
              <a:t>Les éléments en erreur sont clairement indiqués avec </a:t>
            </a:r>
            <a:r>
              <a:rPr lang="fr-CH" i="1" dirty="0" smtClean="0">
                <a:solidFill>
                  <a:srgbClr val="000000"/>
                </a:solidFill>
              </a:rPr>
              <a:t>     …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10BF1865-EE95-408C-A7C0-1029D6B8865A}"/>
              </a:ext>
            </a:extLst>
          </p:cNvPr>
          <p:cNvSpPr/>
          <p:nvPr/>
        </p:nvSpPr>
        <p:spPr>
          <a:xfrm>
            <a:off x="2787650" y="748560"/>
            <a:ext cx="2675099" cy="541893"/>
          </a:xfrm>
          <a:prstGeom prst="wedgeRoundRectCallout">
            <a:avLst>
              <a:gd name="adj1" fmla="val -66403"/>
              <a:gd name="adj2" fmla="val -1808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… sur une thématique</a:t>
            </a:r>
            <a:endParaRPr lang="fr-CH" i="1" dirty="0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90391F-447C-4BFB-A225-E46BEF4BB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370" y="269635"/>
            <a:ext cx="346567" cy="369671"/>
          </a:xfrm>
          <a:prstGeom prst="rect">
            <a:avLst/>
          </a:prstGeom>
        </p:spPr>
      </p:pic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1B6A0140-1025-42E0-9199-F127AEE573EA}"/>
              </a:ext>
            </a:extLst>
          </p:cNvPr>
          <p:cNvSpPr/>
          <p:nvPr/>
        </p:nvSpPr>
        <p:spPr>
          <a:xfrm>
            <a:off x="207487" y="1050586"/>
            <a:ext cx="2262602" cy="541893"/>
          </a:xfrm>
          <a:prstGeom prst="wedgeRoundRectCallout">
            <a:avLst>
              <a:gd name="adj1" fmla="val -2204"/>
              <a:gd name="adj2" fmla="val -9878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i="1" dirty="0" smtClean="0">
                <a:solidFill>
                  <a:srgbClr val="000000"/>
                </a:solidFill>
              </a:rPr>
              <a:t>… sur un onglet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17">
            <a:extLst>
              <a:ext uri="{FF2B5EF4-FFF2-40B4-BE49-F238E27FC236}">
                <a16:creationId xmlns:a16="http://schemas.microsoft.com/office/drawing/2014/main" id="{08048A6A-F371-478E-8E21-D72EBDF6F049}"/>
              </a:ext>
            </a:extLst>
          </p:cNvPr>
          <p:cNvSpPr/>
          <p:nvPr/>
        </p:nvSpPr>
        <p:spPr>
          <a:xfrm>
            <a:off x="341138" y="2267189"/>
            <a:ext cx="2524714" cy="541893"/>
          </a:xfrm>
          <a:prstGeom prst="wedgeRoundRectCallout">
            <a:avLst>
              <a:gd name="adj1" fmla="val -30137"/>
              <a:gd name="adj2" fmla="val 7242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… sur un formulaire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1E86D1A0-B81E-4B03-834A-3A7AD874ABCF}"/>
              </a:ext>
            </a:extLst>
          </p:cNvPr>
          <p:cNvSpPr/>
          <p:nvPr/>
        </p:nvSpPr>
        <p:spPr>
          <a:xfrm>
            <a:off x="4959350" y="2378172"/>
            <a:ext cx="3740587" cy="541893"/>
          </a:xfrm>
          <a:prstGeom prst="wedgeRoundRectCallout">
            <a:avLst>
              <a:gd name="adj1" fmla="val 1732"/>
              <a:gd name="adj2" fmla="val -9049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… jusqu'aux réponses spécifiques</a:t>
            </a:r>
            <a:endParaRPr lang="fr-CH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9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7" y="598071"/>
            <a:ext cx="7277480" cy="3570526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Vérifier la bonne facture du dossier : Prévisualiser la demande.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EAD2-91BD-43F9-B23A-A0F3D84E7402}"/>
              </a:ext>
            </a:extLst>
          </p:cNvPr>
          <p:cNvSpPr/>
          <p:nvPr/>
        </p:nvSpPr>
        <p:spPr>
          <a:xfrm>
            <a:off x="3527215" y="2203196"/>
            <a:ext cx="1293705" cy="30400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Bulle rectangulaire à coins arrondis 17">
            <a:extLst>
              <a:ext uri="{FF2B5EF4-FFF2-40B4-BE49-F238E27FC236}">
                <a16:creationId xmlns:a16="http://schemas.microsoft.com/office/drawing/2014/main" id="{4F7E9E51-98C0-4BF6-8815-6301FD011479}"/>
              </a:ext>
            </a:extLst>
          </p:cNvPr>
          <p:cNvSpPr/>
          <p:nvPr/>
        </p:nvSpPr>
        <p:spPr>
          <a:xfrm>
            <a:off x="614347" y="327125"/>
            <a:ext cx="8152339" cy="541893"/>
          </a:xfrm>
          <a:prstGeom prst="wedgeRoundRectCallout">
            <a:avLst>
              <a:gd name="adj1" fmla="val -8694"/>
              <a:gd name="adj2" fmla="val 28089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La prévisualisation permet de consulter le fichier PDF de votre demande tel qu’il sera transmis à l’Office des Autorisations de Construire</a:t>
            </a: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AD169616-D815-49C9-8DE7-CF1C4EF934BC}"/>
              </a:ext>
            </a:extLst>
          </p:cNvPr>
          <p:cNvSpPr/>
          <p:nvPr/>
        </p:nvSpPr>
        <p:spPr>
          <a:xfrm>
            <a:off x="382792" y="3580337"/>
            <a:ext cx="4050499" cy="137955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 PDF de prévisualisation peut être appelé à tout moment, même si la demande est incomplète.</a:t>
            </a:r>
            <a:endParaRPr lang="fr-CH" b="1" i="1" dirty="0">
              <a:solidFill>
                <a:srgbClr val="000000"/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081FA2B-5067-4D89-87F1-21A9F00F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468" y="1487700"/>
            <a:ext cx="4685052" cy="2537430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219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7" y="598071"/>
            <a:ext cx="7277480" cy="3570526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Vérifier la bonne facture du dossier : Exporter les documents de la demande.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EAD2-91BD-43F9-B23A-A0F3D84E7402}"/>
              </a:ext>
            </a:extLst>
          </p:cNvPr>
          <p:cNvSpPr/>
          <p:nvPr/>
        </p:nvSpPr>
        <p:spPr>
          <a:xfrm>
            <a:off x="6138410" y="2212512"/>
            <a:ext cx="751828" cy="24095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Bulle rectangulaire à coins arrondis 17">
            <a:extLst>
              <a:ext uri="{FF2B5EF4-FFF2-40B4-BE49-F238E27FC236}">
                <a16:creationId xmlns:a16="http://schemas.microsoft.com/office/drawing/2014/main" id="{4F7E9E51-98C0-4BF6-8815-6301FD011479}"/>
              </a:ext>
            </a:extLst>
          </p:cNvPr>
          <p:cNvSpPr/>
          <p:nvPr/>
        </p:nvSpPr>
        <p:spPr>
          <a:xfrm>
            <a:off x="2387600" y="492370"/>
            <a:ext cx="5922957" cy="868146"/>
          </a:xfrm>
          <a:prstGeom prst="wedgeRoundRectCallout">
            <a:avLst>
              <a:gd name="adj1" fmla="val 17978"/>
              <a:gd name="adj2" fmla="val 135492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chemeClr val="tx1"/>
                </a:solidFill>
              </a:rPr>
              <a:t>L'export permet d'extraire le formulaire </a:t>
            </a:r>
            <a:r>
              <a:rPr lang="fr-CH" i="1" dirty="0" smtClean="0">
                <a:solidFill>
                  <a:schemeClr val="tx1"/>
                </a:solidFill>
              </a:rPr>
              <a:t>PDF, les facsimilés des formulaires numériques </a:t>
            </a:r>
            <a:r>
              <a:rPr lang="fr-CH" i="1" dirty="0">
                <a:solidFill>
                  <a:schemeClr val="tx1"/>
                </a:solidFill>
              </a:rPr>
              <a:t>ainsi que tous les documents annexes dans un fichier ZIP.</a:t>
            </a:r>
          </a:p>
        </p:txBody>
      </p: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41B191B-CC06-4B76-810F-23684EA51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8158"/>
            <a:ext cx="5261748" cy="2150917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6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043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7" y="584555"/>
            <a:ext cx="8394428" cy="3974389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14064" y="4869876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Signer la demande </a:t>
            </a:r>
            <a:r>
              <a:rPr lang="fr-CH" sz="1400" u="sng" dirty="0"/>
              <a:t>: Registre des signatures.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EAD2-91BD-43F9-B23A-A0F3D84E7402}"/>
              </a:ext>
            </a:extLst>
          </p:cNvPr>
          <p:cNvSpPr/>
          <p:nvPr/>
        </p:nvSpPr>
        <p:spPr>
          <a:xfrm>
            <a:off x="3541872" y="3246839"/>
            <a:ext cx="1141706" cy="30400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17">
            <a:extLst>
              <a:ext uri="{FF2B5EF4-FFF2-40B4-BE49-F238E27FC236}">
                <a16:creationId xmlns:a16="http://schemas.microsoft.com/office/drawing/2014/main" id="{4F7E9E51-98C0-4BF6-8815-6301FD011479}"/>
              </a:ext>
            </a:extLst>
          </p:cNvPr>
          <p:cNvSpPr/>
          <p:nvPr/>
        </p:nvSpPr>
        <p:spPr>
          <a:xfrm>
            <a:off x="751936" y="3580343"/>
            <a:ext cx="2990945" cy="737032"/>
          </a:xfrm>
          <a:prstGeom prst="wedgeRoundRectCallout">
            <a:avLst>
              <a:gd name="adj1" fmla="val 48333"/>
              <a:gd name="adj2" fmla="val -7173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 Le registre des signatures est à récupérer ici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E7A60-AC0F-41FC-8518-32691137B12E}"/>
              </a:ext>
            </a:extLst>
          </p:cNvPr>
          <p:cNvSpPr/>
          <p:nvPr/>
        </p:nvSpPr>
        <p:spPr>
          <a:xfrm>
            <a:off x="190500" y="307777"/>
            <a:ext cx="8840128" cy="476152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E2CA6CD-7E2E-4CF1-ABBE-2394CDCEB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31" y="448839"/>
            <a:ext cx="3458195" cy="4438962"/>
          </a:xfrm>
          <a:prstGeom prst="rect">
            <a:avLst/>
          </a:prstGeom>
        </p:spPr>
      </p:pic>
      <p:sp>
        <p:nvSpPr>
          <p:cNvPr id="15" name="Bulle rectangulaire à coins arrondis 17">
            <a:extLst>
              <a:ext uri="{FF2B5EF4-FFF2-40B4-BE49-F238E27FC236}">
                <a16:creationId xmlns:a16="http://schemas.microsoft.com/office/drawing/2014/main" id="{A71E26C8-E513-4284-840A-200530F307D4}"/>
              </a:ext>
            </a:extLst>
          </p:cNvPr>
          <p:cNvSpPr/>
          <p:nvPr/>
        </p:nvSpPr>
        <p:spPr>
          <a:xfrm>
            <a:off x="6045173" y="3444460"/>
            <a:ext cx="2390020" cy="541893"/>
          </a:xfrm>
          <a:prstGeom prst="wedgeRoundRectCallout">
            <a:avLst>
              <a:gd name="adj1" fmla="val -63245"/>
              <a:gd name="adj2" fmla="val 6150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Signatures</a:t>
            </a:r>
          </a:p>
        </p:txBody>
      </p:sp>
      <p:sp>
        <p:nvSpPr>
          <p:cNvPr id="16" name="Bulle rectangulaire à coins arrondis 17">
            <a:extLst>
              <a:ext uri="{FF2B5EF4-FFF2-40B4-BE49-F238E27FC236}">
                <a16:creationId xmlns:a16="http://schemas.microsoft.com/office/drawing/2014/main" id="{29274C5A-26F8-4B53-BFBA-1B4C9DBE45B7}"/>
              </a:ext>
            </a:extLst>
          </p:cNvPr>
          <p:cNvSpPr/>
          <p:nvPr/>
        </p:nvSpPr>
        <p:spPr>
          <a:xfrm>
            <a:off x="6045173" y="3444459"/>
            <a:ext cx="2390020" cy="541893"/>
          </a:xfrm>
          <a:prstGeom prst="wedgeRoundRectCallout">
            <a:avLst>
              <a:gd name="adj1" fmla="val -65680"/>
              <a:gd name="adj2" fmla="val -45881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Signatures</a:t>
            </a:r>
          </a:p>
        </p:txBody>
      </p:sp>
      <p:sp>
        <p:nvSpPr>
          <p:cNvPr id="17" name="Bulle rectangulaire à coins arrondis 17">
            <a:extLst>
              <a:ext uri="{FF2B5EF4-FFF2-40B4-BE49-F238E27FC236}">
                <a16:creationId xmlns:a16="http://schemas.microsoft.com/office/drawing/2014/main" id="{471F0984-229E-4AF7-9FA7-D81CE1CD1441}"/>
              </a:ext>
            </a:extLst>
          </p:cNvPr>
          <p:cNvSpPr/>
          <p:nvPr/>
        </p:nvSpPr>
        <p:spPr>
          <a:xfrm>
            <a:off x="6045173" y="3436559"/>
            <a:ext cx="2390020" cy="541893"/>
          </a:xfrm>
          <a:prstGeom prst="wedgeRoundRectCallout">
            <a:avLst>
              <a:gd name="adj1" fmla="val -54892"/>
              <a:gd name="adj2" fmla="val 15550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258351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" y="2908161"/>
            <a:ext cx="8915858" cy="217816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33" y="153888"/>
            <a:ext cx="6864703" cy="2476627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Créer une </a:t>
            </a:r>
            <a:r>
              <a:rPr lang="fr-CH" sz="1400" u="sng" dirty="0" smtClean="0"/>
              <a:t>nouvelle demande</a:t>
            </a:r>
            <a:r>
              <a:rPr lang="fr-CH" sz="1400" u="sng" dirty="0"/>
              <a:t>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Bulle rectangulaire à coins arrondis 9">
            <a:extLst>
              <a:ext uri="{FF2B5EF4-FFF2-40B4-BE49-F238E27FC236}">
                <a16:creationId xmlns:a16="http://schemas.microsoft.com/office/drawing/2014/main" id="{6BF95F9E-2BF7-410C-A6F1-D1ECC97F85A3}"/>
              </a:ext>
            </a:extLst>
          </p:cNvPr>
          <p:cNvSpPr/>
          <p:nvPr/>
        </p:nvSpPr>
        <p:spPr>
          <a:xfrm>
            <a:off x="1225548" y="585423"/>
            <a:ext cx="2572165" cy="568890"/>
          </a:xfrm>
          <a:prstGeom prst="wedgeRoundRectCallout">
            <a:avLst>
              <a:gd name="adj1" fmla="val 55259"/>
              <a:gd name="adj2" fmla="val 70524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Types </a:t>
            </a:r>
            <a:r>
              <a:rPr lang="fr-CH" i="1" dirty="0">
                <a:solidFill>
                  <a:srgbClr val="000000"/>
                </a:solidFill>
              </a:rPr>
              <a:t>de </a:t>
            </a:r>
            <a:r>
              <a:rPr lang="fr-CH" i="1" dirty="0" smtClean="0">
                <a:solidFill>
                  <a:srgbClr val="000000"/>
                </a:solidFill>
              </a:rPr>
              <a:t>demande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13" name="Bulle rectangulaire à coins arrondis 9">
            <a:extLst>
              <a:ext uri="{FF2B5EF4-FFF2-40B4-BE49-F238E27FC236}">
                <a16:creationId xmlns:a16="http://schemas.microsoft.com/office/drawing/2014/main" id="{3AA5698C-E4C4-4181-BF94-8D354A3D6481}"/>
              </a:ext>
            </a:extLst>
          </p:cNvPr>
          <p:cNvSpPr/>
          <p:nvPr/>
        </p:nvSpPr>
        <p:spPr>
          <a:xfrm>
            <a:off x="4983679" y="4471908"/>
            <a:ext cx="3418114" cy="517167"/>
          </a:xfrm>
          <a:prstGeom prst="wedgeRoundRectCallout">
            <a:avLst>
              <a:gd name="adj1" fmla="val -76360"/>
              <a:gd name="adj2" fmla="val -4248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Copier le contenu d'une demande </a:t>
            </a:r>
            <a:r>
              <a:rPr lang="fr-CH" i="1" dirty="0">
                <a:solidFill>
                  <a:srgbClr val="000000"/>
                </a:solidFill>
              </a:rPr>
              <a:t>existante</a:t>
            </a:r>
          </a:p>
        </p:txBody>
      </p:sp>
      <p:sp>
        <p:nvSpPr>
          <p:cNvPr id="12" name="Bulle rectangulaire à coins arrondis 9">
            <a:extLst>
              <a:ext uri="{FF2B5EF4-FFF2-40B4-BE49-F238E27FC236}">
                <a16:creationId xmlns:a16="http://schemas.microsoft.com/office/drawing/2014/main" id="{EF8ECFFE-4631-46AE-B840-55D11E4778E3}"/>
              </a:ext>
            </a:extLst>
          </p:cNvPr>
          <p:cNvSpPr/>
          <p:nvPr/>
        </p:nvSpPr>
        <p:spPr>
          <a:xfrm>
            <a:off x="6383605" y="2934700"/>
            <a:ext cx="2572165" cy="557188"/>
          </a:xfrm>
          <a:prstGeom prst="wedgeRoundRectCallout">
            <a:avLst>
              <a:gd name="adj1" fmla="val -44278"/>
              <a:gd name="adj2" fmla="val 10884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Initiale ou complémentaire</a:t>
            </a:r>
          </a:p>
        </p:txBody>
      </p:sp>
    </p:spTree>
    <p:extLst>
      <p:ext uri="{BB962C8B-B14F-4D97-AF65-F5344CB8AC3E}">
        <p14:creationId xmlns:p14="http://schemas.microsoft.com/office/powerpoint/2010/main" val="391272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7" y="584555"/>
            <a:ext cx="8394428" cy="3974389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Signer la demande : Registre des signatures.</a:t>
            </a: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B8BAFE5A-5394-4AC3-A463-AAE11FE51644}"/>
              </a:ext>
            </a:extLst>
          </p:cNvPr>
          <p:cNvSpPr/>
          <p:nvPr/>
        </p:nvSpPr>
        <p:spPr>
          <a:xfrm>
            <a:off x="4859408" y="3821912"/>
            <a:ext cx="3579172" cy="737032"/>
          </a:xfrm>
          <a:prstGeom prst="wedgeRoundRectCallout">
            <a:avLst>
              <a:gd name="adj1" fmla="val -10676"/>
              <a:gd name="adj2" fmla="val -8326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 registre des signatures signé est à ajouter ici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C9519-EFA9-4F4C-98C1-87BA427C3DE1}"/>
              </a:ext>
            </a:extLst>
          </p:cNvPr>
          <p:cNvSpPr/>
          <p:nvPr/>
        </p:nvSpPr>
        <p:spPr>
          <a:xfrm>
            <a:off x="6163393" y="3248156"/>
            <a:ext cx="425178" cy="30400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327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0" y="415935"/>
            <a:ext cx="7185920" cy="436561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Signer la demande : Registre des signatures.</a:t>
            </a: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B8BAFE5A-5394-4AC3-A463-AAE11FE51644}"/>
              </a:ext>
            </a:extLst>
          </p:cNvPr>
          <p:cNvSpPr/>
          <p:nvPr/>
        </p:nvSpPr>
        <p:spPr>
          <a:xfrm>
            <a:off x="3926840" y="4044518"/>
            <a:ext cx="3213413" cy="737032"/>
          </a:xfrm>
          <a:prstGeom prst="wedgeRoundRectCallout">
            <a:avLst>
              <a:gd name="adj1" fmla="val 36578"/>
              <a:gd name="adj2" fmla="val -8882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 registre des signatures 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est chargé sur la plateforme.</a:t>
            </a:r>
          </a:p>
        </p:txBody>
      </p:sp>
    </p:spTree>
    <p:extLst>
      <p:ext uri="{BB962C8B-B14F-4D97-AF65-F5344CB8AC3E}">
        <p14:creationId xmlns:p14="http://schemas.microsoft.com/office/powerpoint/2010/main" val="199671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5" y="780365"/>
            <a:ext cx="5275123" cy="1851147"/>
          </a:xfrm>
          <a:prstGeom prst="rect">
            <a:avLst/>
          </a:prstGeom>
        </p:spPr>
      </p:pic>
      <p:pic>
        <p:nvPicPr>
          <p:cNvPr id="7" name="Image 6" descr="Une image contenant capture d’écran, oiseau&#10;&#10;Description générée automatiquement">
            <a:extLst>
              <a:ext uri="{FF2B5EF4-FFF2-40B4-BE49-F238E27FC236}">
                <a16:creationId xmlns:a16="http://schemas.microsoft.com/office/drawing/2014/main" id="{81D7D46D-B53A-4340-991B-9988D5E54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274" y="3401150"/>
            <a:ext cx="4591051" cy="155874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56D53D-C45D-450C-A0D5-FD4E69914772}"/>
              </a:ext>
            </a:extLst>
          </p:cNvPr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Soumettre la demande à l'administration.</a:t>
            </a:r>
            <a:endParaRPr lang="fr-CH" sz="1400" u="sng" dirty="0"/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608232AC-A69C-44F7-84CC-48D05A217973}"/>
              </a:ext>
            </a:extLst>
          </p:cNvPr>
          <p:cNvSpPr/>
          <p:nvPr/>
        </p:nvSpPr>
        <p:spPr>
          <a:xfrm>
            <a:off x="423699" y="307777"/>
            <a:ext cx="8296602" cy="418160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La soumission de la demande est définitive</a:t>
            </a:r>
            <a:endParaRPr lang="fr-CH" b="1" i="1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A4CC3C-5B65-4182-B886-667C82D482FD}"/>
              </a:ext>
            </a:extLst>
          </p:cNvPr>
          <p:cNvSpPr/>
          <p:nvPr/>
        </p:nvSpPr>
        <p:spPr>
          <a:xfrm>
            <a:off x="2932846" y="2263325"/>
            <a:ext cx="728284" cy="36818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13">
            <a:extLst>
              <a:ext uri="{FF2B5EF4-FFF2-40B4-BE49-F238E27FC236}">
                <a16:creationId xmlns:a16="http://schemas.microsoft.com/office/drawing/2014/main" id="{CE81E1AF-2125-4107-B6E0-3F1E28BE52D7}"/>
              </a:ext>
            </a:extLst>
          </p:cNvPr>
          <p:cNvSpPr/>
          <p:nvPr/>
        </p:nvSpPr>
        <p:spPr>
          <a:xfrm>
            <a:off x="4860310" y="3893258"/>
            <a:ext cx="914165" cy="26754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i="1" dirty="0">
              <a:solidFill>
                <a:srgbClr val="00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7A56D30-4FA2-4162-B917-88B60E268CDC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>
            <a:off x="4930075" y="3165111"/>
            <a:ext cx="387318" cy="728147"/>
          </a:xfrm>
          <a:prstGeom prst="straightConnector1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le à coins arrondis 13">
            <a:extLst>
              <a:ext uri="{FF2B5EF4-FFF2-40B4-BE49-F238E27FC236}">
                <a16:creationId xmlns:a16="http://schemas.microsoft.com/office/drawing/2014/main" id="{D5EDC559-A069-401A-8758-E0840B58CD10}"/>
              </a:ext>
            </a:extLst>
          </p:cNvPr>
          <p:cNvSpPr/>
          <p:nvPr/>
        </p:nvSpPr>
        <p:spPr>
          <a:xfrm>
            <a:off x="182963" y="2874818"/>
            <a:ext cx="4747112" cy="580585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 numéro officielle de votre demande.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D33634C-E8AE-431D-8617-05569B977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888" y="780365"/>
            <a:ext cx="4105275" cy="1877783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FA3520-F880-4FF9-A623-251222BA09B8}"/>
              </a:ext>
            </a:extLst>
          </p:cNvPr>
          <p:cNvSpPr/>
          <p:nvPr/>
        </p:nvSpPr>
        <p:spPr>
          <a:xfrm>
            <a:off x="7142656" y="2241177"/>
            <a:ext cx="469338" cy="368187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9596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3" grpId="0" animBg="1"/>
      <p:bldP spid="22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38" y="962333"/>
            <a:ext cx="2749691" cy="389275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189138" y="1084564"/>
            <a:ext cx="3094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 err="1"/>
              <a:t>Requérant</a:t>
            </a:r>
            <a:endParaRPr lang="en-GB" sz="1400" dirty="0"/>
          </a:p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 err="1"/>
              <a:t>Mandataire</a:t>
            </a:r>
            <a:endParaRPr lang="en-GB" sz="1400" dirty="0"/>
          </a:p>
          <a:p>
            <a:pPr marL="285750" indent="-285750" eaLnBrk="1" hangingPunct="1">
              <a:buFont typeface="Wingdings" charset="2"/>
              <a:buChar char="q"/>
              <a:defRPr/>
            </a:pPr>
            <a:r>
              <a:rPr lang="en-GB" sz="1400" dirty="0"/>
              <a:t>MPQ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94356" y="2138448"/>
            <a:ext cx="6989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i="1" dirty="0" err="1"/>
              <a:t>Sujets</a:t>
            </a:r>
            <a:r>
              <a:rPr lang="en-GB" sz="1400" b="1" i="1" dirty="0"/>
              <a:t> </a:t>
            </a:r>
            <a:r>
              <a:rPr lang="en-GB" sz="1400" b="1" i="1" dirty="0" err="1"/>
              <a:t>traités</a:t>
            </a:r>
            <a:endParaRPr lang="en-GB" sz="1400" b="1" i="1" dirty="0"/>
          </a:p>
        </p:txBody>
      </p:sp>
      <p:pic>
        <p:nvPicPr>
          <p:cNvPr id="17" name="Picture 2" descr="C:\Users\devauxc\AppData\Local\Microsoft\Windows\Temporary Internet Files\Content.IE5\G1SOO8NL\targ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3" y="1152033"/>
            <a:ext cx="603726" cy="6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94356" y="829623"/>
            <a:ext cx="6989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i="1" dirty="0" err="1"/>
              <a:t>Groupes</a:t>
            </a:r>
            <a:r>
              <a:rPr lang="en-GB" sz="1400" b="1" i="1" dirty="0"/>
              <a:t> </a:t>
            </a:r>
            <a:r>
              <a:rPr lang="en-GB" sz="1400" b="1" i="1" dirty="0" err="1"/>
              <a:t>d’utilisateurs</a:t>
            </a:r>
            <a:r>
              <a:rPr lang="en-GB" sz="1400" b="1" i="1" dirty="0"/>
              <a:t> pour </a:t>
            </a:r>
            <a:r>
              <a:rPr lang="en-GB" sz="1400" b="1" i="1" dirty="0" err="1"/>
              <a:t>cette</a:t>
            </a:r>
            <a:r>
              <a:rPr lang="en-GB" sz="1400" b="1" i="1" dirty="0"/>
              <a:t> session</a:t>
            </a:r>
          </a:p>
        </p:txBody>
      </p:sp>
      <p:sp>
        <p:nvSpPr>
          <p:cNvPr id="24" name="Ellipse 23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">
            <a:extLst>
              <a:ext uri="{FF2B5EF4-FFF2-40B4-BE49-F238E27FC236}">
                <a16:creationId xmlns:a16="http://schemas.microsoft.com/office/drawing/2014/main" id="{3917A199-51FC-4D89-BDF0-04C3F02AB8D7}"/>
              </a:ext>
            </a:extLst>
          </p:cNvPr>
          <p:cNvSpPr/>
          <p:nvPr/>
        </p:nvSpPr>
        <p:spPr>
          <a:xfrm>
            <a:off x="5123237" y="3371647"/>
            <a:ext cx="2577911" cy="50721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458"/>
            <a:ext cx="9144000" cy="85725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Résumé : </a:t>
            </a:r>
            <a:r>
              <a:rPr lang="en-GB" altLang="en-US" sz="2400" dirty="0" smtClean="0"/>
              <a:t>Demander </a:t>
            </a:r>
            <a:r>
              <a:rPr lang="en-GB" altLang="en-US" sz="2400" dirty="0" err="1" smtClean="0"/>
              <a:t>une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autorisation</a:t>
            </a:r>
            <a:r>
              <a:rPr lang="en-GB" altLang="en-US" sz="2400" dirty="0" smtClean="0"/>
              <a:t> de </a:t>
            </a:r>
            <a:r>
              <a:rPr lang="en-GB" altLang="en-US" sz="2400" dirty="0" err="1" smtClean="0"/>
              <a:t>constuire</a:t>
            </a:r>
            <a:endParaRPr lang="en-GB" altLang="en-US" sz="24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94356" y="2539332"/>
            <a:ext cx="57929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/>
              <a:t>Espace d’accueil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Créer </a:t>
            </a:r>
            <a:r>
              <a:rPr lang="fr-CH" sz="1400" dirty="0"/>
              <a:t>une </a:t>
            </a:r>
            <a:r>
              <a:rPr lang="fr-CH" sz="1400" dirty="0" smtClean="0"/>
              <a:t>demande </a:t>
            </a:r>
            <a:r>
              <a:rPr lang="fr-CH" sz="1400" dirty="0"/>
              <a:t>d'autorisation de construire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données générales du projet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tiers du projet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Renseigner </a:t>
            </a:r>
            <a:r>
              <a:rPr lang="fr-CH" sz="1400" dirty="0"/>
              <a:t>les thématiques constructives 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Vérifier </a:t>
            </a:r>
            <a:r>
              <a:rPr lang="fr-CH" sz="1400" dirty="0"/>
              <a:t>la bonne facture du dossier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Signer </a:t>
            </a:r>
            <a:r>
              <a:rPr lang="fr-CH" sz="1400" dirty="0"/>
              <a:t>la demande</a:t>
            </a:r>
          </a:p>
          <a:p>
            <a:pPr marL="285750" lvl="1" eaLnBrk="1" hangingPunct="1">
              <a:buFont typeface="Wingdings" charset="2"/>
              <a:buChar char="q"/>
              <a:defRPr/>
            </a:pPr>
            <a:r>
              <a:rPr lang="fr-CH" sz="1400" dirty="0" smtClean="0"/>
              <a:t>Soumettre </a:t>
            </a:r>
            <a:r>
              <a:rPr lang="fr-CH" sz="1400" dirty="0"/>
              <a:t>la demande à l'administration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8147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8" grpId="0"/>
      <p:bldP spid="24" grpId="0" animBg="1"/>
      <p:bldP spid="11" grpId="0" animBg="1"/>
      <p:bldP spid="14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1596" y="1223528"/>
            <a:ext cx="8915400" cy="30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r>
              <a:rPr lang="fr-FR" sz="3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34CDC083-FAC1-F743-9FEA-61C8970871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401763" y="4644628"/>
            <a:ext cx="7480300" cy="219749"/>
          </a:xfrm>
        </p:spPr>
        <p:txBody>
          <a:bodyPr/>
          <a:lstStyle/>
          <a:p>
            <a:pPr>
              <a:defRPr/>
            </a:pPr>
            <a:r>
              <a:rPr lang="fr-FR" sz="800" dirty="0"/>
              <a:t>Office des autorisations de construire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91FB1F5-55B2-1546-89D5-53EA926B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2239" y="4510088"/>
            <a:ext cx="7494587" cy="160732"/>
          </a:xfrm>
        </p:spPr>
        <p:txBody>
          <a:bodyPr/>
          <a:lstStyle/>
          <a:p>
            <a:pPr>
              <a:defRPr/>
            </a:pPr>
            <a:r>
              <a:rPr lang="fr-FR" sz="800" noProof="0" dirty="0"/>
              <a:t>Département du territoire</a:t>
            </a:r>
          </a:p>
        </p:txBody>
      </p:sp>
    </p:spTree>
    <p:extLst>
      <p:ext uri="{BB962C8B-B14F-4D97-AF65-F5344CB8AC3E}">
        <p14:creationId xmlns:p14="http://schemas.microsoft.com/office/powerpoint/2010/main" val="252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1" y="1047843"/>
            <a:ext cx="8915858" cy="2178162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Créer une </a:t>
            </a:r>
            <a:r>
              <a:rPr lang="fr-CH" sz="1400" u="sng" dirty="0" smtClean="0"/>
              <a:t>nouvelle demande.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A97637-4719-44F1-9B2A-08748D3596DD}"/>
              </a:ext>
            </a:extLst>
          </p:cNvPr>
          <p:cNvSpPr/>
          <p:nvPr/>
        </p:nvSpPr>
        <p:spPr>
          <a:xfrm>
            <a:off x="8491982" y="2821509"/>
            <a:ext cx="542485" cy="31685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F7B5B-98C6-4E46-86D1-3F5C16156510}"/>
              </a:ext>
            </a:extLst>
          </p:cNvPr>
          <p:cNvSpPr/>
          <p:nvPr/>
        </p:nvSpPr>
        <p:spPr>
          <a:xfrm>
            <a:off x="73179" y="457743"/>
            <a:ext cx="9047222" cy="298495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44F7B6CA-2889-436B-8A2B-FD8BD88F4908}"/>
              </a:ext>
            </a:extLst>
          </p:cNvPr>
          <p:cNvSpPr/>
          <p:nvPr/>
        </p:nvSpPr>
        <p:spPr>
          <a:xfrm>
            <a:off x="596152" y="3659396"/>
            <a:ext cx="7677150" cy="900612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Numéro du dossier en cours de saisie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qui sera </a:t>
            </a:r>
            <a:r>
              <a:rPr lang="fr-CH" i="1" dirty="0" smtClean="0">
                <a:solidFill>
                  <a:schemeClr val="tx1"/>
                </a:solidFill>
              </a:rPr>
              <a:t>remplacé</a:t>
            </a:r>
            <a:r>
              <a:rPr lang="fr-CH" i="1" dirty="0" smtClean="0">
                <a:solidFill>
                  <a:srgbClr val="000000"/>
                </a:solidFill>
              </a:rPr>
              <a:t> </a:t>
            </a:r>
            <a:r>
              <a:rPr lang="fr-CH" i="1" dirty="0">
                <a:solidFill>
                  <a:srgbClr val="000000"/>
                </a:solidFill>
              </a:rPr>
              <a:t>par un numéro d’autorisation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 après soumission à l’OAC.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13" y="1742549"/>
            <a:ext cx="4762745" cy="1149409"/>
          </a:xfrm>
          <a:prstGeom prst="rect">
            <a:avLst/>
          </a:prstGeom>
        </p:spPr>
      </p:pic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DA765B4A-4AB1-4656-B5B2-C583427C3157}"/>
              </a:ext>
            </a:extLst>
          </p:cNvPr>
          <p:cNvSpPr/>
          <p:nvPr/>
        </p:nvSpPr>
        <p:spPr>
          <a:xfrm>
            <a:off x="4338976" y="2106692"/>
            <a:ext cx="755538" cy="26754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i="1" dirty="0">
              <a:solidFill>
                <a:srgbClr val="000000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BEEB4B-310F-4334-90FF-8CC312BB029E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4434727" y="2374232"/>
            <a:ext cx="282018" cy="1285164"/>
          </a:xfrm>
          <a:prstGeom prst="straightConnector1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  <a:tailEnd type="triangle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30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" y="243025"/>
            <a:ext cx="9069819" cy="4690343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664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 smtClean="0"/>
              <a:t>Renseigner les données générales du projet.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Bulle rectangulaire à coins arrondis 9">
            <a:extLst>
              <a:ext uri="{FF2B5EF4-FFF2-40B4-BE49-F238E27FC236}">
                <a16:creationId xmlns:a16="http://schemas.microsoft.com/office/drawing/2014/main" id="{BD79AD5D-38F0-40A6-8C4A-5D501C4A8B01}"/>
              </a:ext>
            </a:extLst>
          </p:cNvPr>
          <p:cNvSpPr/>
          <p:nvPr/>
        </p:nvSpPr>
        <p:spPr>
          <a:xfrm>
            <a:off x="5787230" y="1581947"/>
            <a:ext cx="2986666" cy="557188"/>
          </a:xfrm>
          <a:prstGeom prst="wedgeRoundRectCallout">
            <a:avLst>
              <a:gd name="adj1" fmla="val -50561"/>
              <a:gd name="adj2" fmla="val -12030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Les sections «accordéon» 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à remplir</a:t>
            </a:r>
          </a:p>
        </p:txBody>
      </p:sp>
      <p:sp>
        <p:nvSpPr>
          <p:cNvPr id="19" name="Bulle rectangulaire à coins arrondis 9">
            <a:extLst>
              <a:ext uri="{FF2B5EF4-FFF2-40B4-BE49-F238E27FC236}">
                <a16:creationId xmlns:a16="http://schemas.microsoft.com/office/drawing/2014/main" id="{6949E3AC-537E-487C-B5AF-68212D88DA71}"/>
              </a:ext>
            </a:extLst>
          </p:cNvPr>
          <p:cNvSpPr/>
          <p:nvPr/>
        </p:nvSpPr>
        <p:spPr>
          <a:xfrm>
            <a:off x="5787230" y="1581947"/>
            <a:ext cx="2986666" cy="557188"/>
          </a:xfrm>
          <a:prstGeom prst="wedgeRoundRectCallout">
            <a:avLst>
              <a:gd name="adj1" fmla="val -48530"/>
              <a:gd name="adj2" fmla="val 142285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Les sections «accordéon» </a:t>
            </a:r>
          </a:p>
          <a:p>
            <a:pPr algn="ctr"/>
            <a:r>
              <a:rPr lang="fr-CH" i="1" dirty="0">
                <a:solidFill>
                  <a:srgbClr val="000000"/>
                </a:solidFill>
              </a:rPr>
              <a:t>à remplir</a:t>
            </a:r>
          </a:p>
        </p:txBody>
      </p:sp>
      <p:sp>
        <p:nvSpPr>
          <p:cNvPr id="20" name="Bulle rectangulaire à coins arrondis 9">
            <a:extLst>
              <a:ext uri="{FF2B5EF4-FFF2-40B4-BE49-F238E27FC236}">
                <a16:creationId xmlns:a16="http://schemas.microsoft.com/office/drawing/2014/main" id="{D5272F47-EA00-4673-80E9-777AD0C19D14}"/>
              </a:ext>
            </a:extLst>
          </p:cNvPr>
          <p:cNvSpPr/>
          <p:nvPr/>
        </p:nvSpPr>
        <p:spPr>
          <a:xfrm>
            <a:off x="3324497" y="327881"/>
            <a:ext cx="2986666" cy="557188"/>
          </a:xfrm>
          <a:prstGeom prst="wedgeRoundRectCallout">
            <a:avLst>
              <a:gd name="adj1" fmla="val -72716"/>
              <a:gd name="adj2" fmla="val 60048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Navigation entre les différents onglets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683527-3087-4D6E-B8B5-4942F80C0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137" y="4562606"/>
            <a:ext cx="6144126" cy="335134"/>
          </a:xfrm>
          <a:prstGeom prst="rect">
            <a:avLst/>
          </a:prstGeom>
        </p:spPr>
      </p:pic>
      <p:sp>
        <p:nvSpPr>
          <p:cNvPr id="21" name="Bulle rectangulaire à coins arrondis 9">
            <a:extLst>
              <a:ext uri="{FF2B5EF4-FFF2-40B4-BE49-F238E27FC236}">
                <a16:creationId xmlns:a16="http://schemas.microsoft.com/office/drawing/2014/main" id="{460FF197-7DD2-4466-A48A-DDF1CFDB08B7}"/>
              </a:ext>
            </a:extLst>
          </p:cNvPr>
          <p:cNvSpPr/>
          <p:nvPr/>
        </p:nvSpPr>
        <p:spPr>
          <a:xfrm>
            <a:off x="772380" y="4129288"/>
            <a:ext cx="2986666" cy="557188"/>
          </a:xfrm>
          <a:prstGeom prst="wedgeRoundRectCallout">
            <a:avLst>
              <a:gd name="adj1" fmla="val 81793"/>
              <a:gd name="adj2" fmla="val 64599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Navigation entre les différents onglets</a:t>
            </a:r>
          </a:p>
        </p:txBody>
      </p:sp>
      <p:sp>
        <p:nvSpPr>
          <p:cNvPr id="22" name="Bulle rectangulaire à coins arrondis 9">
            <a:extLst>
              <a:ext uri="{FF2B5EF4-FFF2-40B4-BE49-F238E27FC236}">
                <a16:creationId xmlns:a16="http://schemas.microsoft.com/office/drawing/2014/main" id="{B2FAF8D1-584F-4261-BF6E-F7A090CE2FD9}"/>
              </a:ext>
            </a:extLst>
          </p:cNvPr>
          <p:cNvSpPr/>
          <p:nvPr/>
        </p:nvSpPr>
        <p:spPr>
          <a:xfrm>
            <a:off x="6771556" y="667973"/>
            <a:ext cx="2214857" cy="375169"/>
          </a:xfrm>
          <a:prstGeom prst="wedgeRoundRectCallout">
            <a:avLst>
              <a:gd name="adj1" fmla="val 20820"/>
              <a:gd name="adj2" fmla="val -103330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 smtClean="0">
                <a:solidFill>
                  <a:srgbClr val="000000"/>
                </a:solidFill>
              </a:rPr>
              <a:t>Gestion du contenu</a:t>
            </a:r>
            <a:endParaRPr lang="fr-CH" i="1" dirty="0">
              <a:solidFill>
                <a:srgbClr val="000000"/>
              </a:solidFill>
            </a:endParaRPr>
          </a:p>
        </p:txBody>
      </p:sp>
      <p:sp>
        <p:nvSpPr>
          <p:cNvPr id="23" name="Bulle rectangulaire à coins arrondis 9">
            <a:extLst>
              <a:ext uri="{FF2B5EF4-FFF2-40B4-BE49-F238E27FC236}">
                <a16:creationId xmlns:a16="http://schemas.microsoft.com/office/drawing/2014/main" id="{E3BE9232-9F25-44BF-8521-5EB2B88C55DA}"/>
              </a:ext>
            </a:extLst>
          </p:cNvPr>
          <p:cNvSpPr/>
          <p:nvPr/>
        </p:nvSpPr>
        <p:spPr>
          <a:xfrm>
            <a:off x="2800564" y="2677940"/>
            <a:ext cx="2986666" cy="375169"/>
          </a:xfrm>
          <a:prstGeom prst="wedgeRoundRectCallout">
            <a:avLst>
              <a:gd name="adj1" fmla="val -16698"/>
              <a:gd name="adj2" fmla="val 45386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*  = donnée obligatoire</a:t>
            </a:r>
          </a:p>
        </p:txBody>
      </p:sp>
    </p:spTree>
    <p:extLst>
      <p:ext uri="{BB962C8B-B14F-4D97-AF65-F5344CB8AC3E}">
        <p14:creationId xmlns:p14="http://schemas.microsoft.com/office/powerpoint/2010/main" val="408060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445671"/>
            <a:ext cx="7511143" cy="405247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2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</a:t>
            </a:r>
            <a:r>
              <a:rPr lang="fr-CH" sz="1400" u="sng" dirty="0" smtClean="0"/>
              <a:t>sélectionner le lieu par cartographie.</a:t>
            </a:r>
            <a:endParaRPr lang="fr-CH" sz="1400" u="sng" dirty="0"/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Bulle rectangulaire à coins arrondis 17">
            <a:extLst>
              <a:ext uri="{FF2B5EF4-FFF2-40B4-BE49-F238E27FC236}">
                <a16:creationId xmlns:a16="http://schemas.microsoft.com/office/drawing/2014/main" id="{C97105CD-5EB3-4138-BE33-17DEF491CAF3}"/>
              </a:ext>
            </a:extLst>
          </p:cNvPr>
          <p:cNvSpPr/>
          <p:nvPr/>
        </p:nvSpPr>
        <p:spPr>
          <a:xfrm>
            <a:off x="1134368" y="1941213"/>
            <a:ext cx="2695962" cy="621562"/>
          </a:xfrm>
          <a:prstGeom prst="wedgeRoundRectCallout">
            <a:avLst>
              <a:gd name="adj1" fmla="val -33195"/>
              <a:gd name="adj2" fmla="val -15462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Saisie du lieu sur la cartographie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A3DAD-BF46-4D67-8199-3B4B6DD5FC0A}"/>
              </a:ext>
            </a:extLst>
          </p:cNvPr>
          <p:cNvSpPr/>
          <p:nvPr/>
        </p:nvSpPr>
        <p:spPr>
          <a:xfrm>
            <a:off x="911411" y="963001"/>
            <a:ext cx="1312664" cy="23044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2406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2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u="sng" dirty="0"/>
              <a:t>Renseigner les données générales du projet : sélectionner le lieu par cartographie.</a:t>
            </a:r>
          </a:p>
        </p:txBody>
      </p:sp>
      <p:sp>
        <p:nvSpPr>
          <p:cNvPr id="9" name="Ellipse 8"/>
          <p:cNvSpPr/>
          <p:nvPr/>
        </p:nvSpPr>
        <p:spPr>
          <a:xfrm>
            <a:off x="8925128" y="4930709"/>
            <a:ext cx="61285" cy="583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31A71E-FD93-4306-AD73-7A769E4D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25" y="514232"/>
            <a:ext cx="5866550" cy="4447565"/>
          </a:xfrm>
          <a:prstGeom prst="rect">
            <a:avLst/>
          </a:prstGeom>
          <a:noFill/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7534B8A-8D66-458E-99A7-1B45B159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98" y="888532"/>
            <a:ext cx="4598624" cy="14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ulle rectangulaire à coins arrondis 17">
            <a:extLst>
              <a:ext uri="{FF2B5EF4-FFF2-40B4-BE49-F238E27FC236}">
                <a16:creationId xmlns:a16="http://schemas.microsoft.com/office/drawing/2014/main" id="{77826251-D648-442F-BE49-DB27B6E47D45}"/>
              </a:ext>
            </a:extLst>
          </p:cNvPr>
          <p:cNvSpPr/>
          <p:nvPr/>
        </p:nvSpPr>
        <p:spPr>
          <a:xfrm>
            <a:off x="1575367" y="307777"/>
            <a:ext cx="4014439" cy="374300"/>
          </a:xfrm>
          <a:prstGeom prst="wedgeRoundRectCallout">
            <a:avLst>
              <a:gd name="adj1" fmla="val 18654"/>
              <a:gd name="adj2" fmla="val 148117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Recherche de rue, adresse, etc.</a:t>
            </a:r>
          </a:p>
        </p:txBody>
      </p:sp>
      <p:sp>
        <p:nvSpPr>
          <p:cNvPr id="11" name="Bulle rectangulaire à coins arrondis 17">
            <a:extLst>
              <a:ext uri="{FF2B5EF4-FFF2-40B4-BE49-F238E27FC236}">
                <a16:creationId xmlns:a16="http://schemas.microsoft.com/office/drawing/2014/main" id="{51884948-A436-4F2E-BEF5-2E9C333C0233}"/>
              </a:ext>
            </a:extLst>
          </p:cNvPr>
          <p:cNvSpPr/>
          <p:nvPr/>
        </p:nvSpPr>
        <p:spPr>
          <a:xfrm>
            <a:off x="6162019" y="421980"/>
            <a:ext cx="2686511" cy="374300"/>
          </a:xfrm>
          <a:prstGeom prst="wedgeRoundRectCallout">
            <a:avLst>
              <a:gd name="adj1" fmla="val -9616"/>
              <a:gd name="adj2" fmla="val 227353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i="1" dirty="0">
                <a:solidFill>
                  <a:srgbClr val="000000"/>
                </a:solidFill>
              </a:rPr>
              <a:t>Navigation sur la carte</a:t>
            </a:r>
          </a:p>
        </p:txBody>
      </p:sp>
    </p:spTree>
    <p:extLst>
      <p:ext uri="{BB962C8B-B14F-4D97-AF65-F5344CB8AC3E}">
        <p14:creationId xmlns:p14="http://schemas.microsoft.com/office/powerpoint/2010/main" val="11247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PresentationEtat">
  <a:themeElements>
    <a:clrScheme name="PrésentationEtat_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Et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  <a:alpha val="80000"/>
          </a:schemeClr>
        </a:solidFill>
        <a:ln>
          <a:solidFill>
            <a:srgbClr val="7030A0"/>
          </a:solidFill>
        </a:ln>
        <a:effectLst/>
      </a:spPr>
      <a:bodyPr rtlCol="0" anchor="ctr"/>
      <a:lstStyle>
        <a:defPPr algn="ctr">
          <a:defRPr i="1" dirty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Et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1755</Words>
  <Application>Microsoft Office PowerPoint</Application>
  <PresentationFormat>Affichage à l'écran (16:9)</PresentationFormat>
  <Paragraphs>269</Paragraphs>
  <Slides>54</Slides>
  <Notes>54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Arial Black</vt:lpstr>
      <vt:lpstr>Wingdings</vt:lpstr>
      <vt:lpstr>PresentationEtat</vt:lpstr>
      <vt:lpstr>Plate-forme AC-Démat : </vt:lpstr>
      <vt:lpstr>Demander une autorisation de construire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Résumé : Demander une autorisation de constuire</vt:lpstr>
      <vt:lpstr>Présentation PowerPoint</vt:lpstr>
    </vt:vector>
  </TitlesOfParts>
  <Company>Etat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APA-Démat : Dépôt</dc:title>
  <dc:creator>Lusser Vincent (DU)</dc:creator>
  <cp:lastModifiedBy>Devaux Christian (DT)</cp:lastModifiedBy>
  <cp:revision>487</cp:revision>
  <cp:lastPrinted>2021-11-17T12:05:25Z</cp:lastPrinted>
  <dcterms:created xsi:type="dcterms:W3CDTF">2017-06-27T08:37:16Z</dcterms:created>
  <dcterms:modified xsi:type="dcterms:W3CDTF">2021-11-17T12:06:24Z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-359086542</vt:i4>
  </property>
  <property fmtid="{D5CDD505-2E9C-101B-9397-08002B2CF9AE}" pid="3" name="_NewReviewCycle">
    <vt:lpwstr/>
  </property>
  <property fmtid="{D5CDD505-2E9C-101B-9397-08002B2CF9AE}" pid="4" name="_EmailSubject">
    <vt:lpwstr>Publication de la formation Déposant sur le Web</vt:lpwstr>
  </property>
  <property fmtid="{D5CDD505-2E9C-101B-9397-08002B2CF9AE}" pid="5" name="_AuthorEmail">
    <vt:lpwstr>christian.devaux@etat.ge.ch</vt:lpwstr>
  </property>
  <property fmtid="{D5CDD505-2E9C-101B-9397-08002B2CF9AE}" pid="6" name="_AuthorEmailDisplayName">
    <vt:lpwstr>Devaux Christian (DT)</vt:lpwstr>
  </property>
  <property fmtid="{D5CDD505-2E9C-101B-9397-08002B2CF9AE}" pid="7" name="_PreviousAdHocReviewCycleID">
    <vt:i4>2002354463</vt:i4>
  </property>
</Properties>
</file>